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71" r:id="rId3"/>
    <p:sldId id="276" r:id="rId4"/>
    <p:sldId id="258" r:id="rId5"/>
    <p:sldId id="257" r:id="rId6"/>
    <p:sldId id="267" r:id="rId7"/>
    <p:sldId id="268" r:id="rId8"/>
    <p:sldId id="273" r:id="rId9"/>
    <p:sldId id="260" r:id="rId10"/>
    <p:sldId id="269" r:id="rId11"/>
    <p:sldId id="270" r:id="rId12"/>
    <p:sldId id="266" r:id="rId13"/>
    <p:sldId id="275" r:id="rId14"/>
    <p:sldId id="278" r:id="rId15"/>
    <p:sldId id="274" r:id="rId16"/>
    <p:sldId id="277"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63"/>
  </p:normalViewPr>
  <p:slideViewPr>
    <p:cSldViewPr snapToGrid="0" snapToObjects="1">
      <p:cViewPr varScale="1">
        <p:scale>
          <a:sx n="107" d="100"/>
          <a:sy n="107" d="100"/>
        </p:scale>
        <p:origin x="200"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png>
</file>

<file path=ppt/media/image12.jpeg>
</file>

<file path=ppt/media/image13.gif>
</file>

<file path=ppt/media/image14.gif>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3.jpeg>
</file>

<file path=ppt/media/image4.jpg>
</file>

<file path=ppt/media/image5.jpeg>
</file>

<file path=ppt/media/image6.jp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9D39C5-6FC7-884B-818E-4E18CDC7B2D9}" type="datetimeFigureOut">
              <a:rPr lang="en-US" smtClean="0"/>
              <a:t>4/12/23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DD46C7-EA53-3245-BA70-E8298527B737}" type="slidenum">
              <a:rPr lang="en-US" smtClean="0"/>
              <a:t>‹#›</a:t>
            </a:fld>
            <a:endParaRPr lang="en-US"/>
          </a:p>
        </p:txBody>
      </p:sp>
    </p:spTree>
    <p:extLst>
      <p:ext uri="{BB962C8B-B14F-4D97-AF65-F5344CB8AC3E}">
        <p14:creationId xmlns:p14="http://schemas.microsoft.com/office/powerpoint/2010/main" val="1431136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DD46C7-EA53-3245-BA70-E8298527B737}" type="slidenum">
              <a:rPr lang="en-US" smtClean="0"/>
              <a:t>12</a:t>
            </a:fld>
            <a:endParaRPr lang="en-US"/>
          </a:p>
        </p:txBody>
      </p:sp>
    </p:spTree>
    <p:extLst>
      <p:ext uri="{BB962C8B-B14F-4D97-AF65-F5344CB8AC3E}">
        <p14:creationId xmlns:p14="http://schemas.microsoft.com/office/powerpoint/2010/main" val="1011799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C9619-B67F-020F-C046-D6EEC242A8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C27433-28C0-7664-3F11-DA3E470004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FEBAB5-8126-1A05-59D6-900C5F12234C}"/>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5" name="Footer Placeholder 4">
            <a:extLst>
              <a:ext uri="{FF2B5EF4-FFF2-40B4-BE49-F238E27FC236}">
                <a16:creationId xmlns:a16="http://schemas.microsoft.com/office/drawing/2014/main" id="{12B60E3D-2602-AA3D-4D0D-45698C40DA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867E1F-AC64-E497-DAF1-9FC935D01421}"/>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2688768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33B3C-6596-8156-5607-8B454A21BEC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B3B5762-9CFD-0E05-5D89-E8CED7B20F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CE326E-1003-6C03-E461-B3C571236805}"/>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5" name="Footer Placeholder 4">
            <a:extLst>
              <a:ext uri="{FF2B5EF4-FFF2-40B4-BE49-F238E27FC236}">
                <a16:creationId xmlns:a16="http://schemas.microsoft.com/office/drawing/2014/main" id="{8C20DF30-8448-B33B-D613-0F7F4BAB1F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A19A70-1B85-AB73-89AB-B7B0B54275E9}"/>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3357074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896E5B-1AF5-507C-877A-17D9DA6EA9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AF591C-6F5F-DD73-0257-E23A5A697A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BC7558-359F-D928-6B0A-B16DFFDE408A}"/>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5" name="Footer Placeholder 4">
            <a:extLst>
              <a:ext uri="{FF2B5EF4-FFF2-40B4-BE49-F238E27FC236}">
                <a16:creationId xmlns:a16="http://schemas.microsoft.com/office/drawing/2014/main" id="{1B1455B9-1679-09E3-6C96-2FA5CF48BE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FAF307-5682-1909-96FB-20989503B5D5}"/>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1601943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1FB78-B758-996B-762A-CA5DBE298D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E12FC2-236D-1C0B-F36D-651BA74CC8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4E5753-8588-C161-7B83-CCDECFD69B66}"/>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5" name="Footer Placeholder 4">
            <a:extLst>
              <a:ext uri="{FF2B5EF4-FFF2-40B4-BE49-F238E27FC236}">
                <a16:creationId xmlns:a16="http://schemas.microsoft.com/office/drawing/2014/main" id="{C9F6EFC2-7064-6F15-FAF4-9B2B2DC652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DA9231-F0C6-93CE-098B-DBFE3004A84E}"/>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1708149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7FFC0-D8B4-1D6D-6A34-6EA3BD3088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E596EC-8F8F-033C-5C49-FF744D898E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52342C-D9F8-CA7D-9180-6C3AE3D47197}"/>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5" name="Footer Placeholder 4">
            <a:extLst>
              <a:ext uri="{FF2B5EF4-FFF2-40B4-BE49-F238E27FC236}">
                <a16:creationId xmlns:a16="http://schemas.microsoft.com/office/drawing/2014/main" id="{BB7EB2E3-B437-72E7-2EA7-FF83FF21A3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074506-A43D-290F-584E-FF210CDDC9F7}"/>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2863235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03C99-2334-F141-6209-33CEAE05EE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9F0CBC-525D-9CCA-81A2-0533D606D1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8BC5862-28CA-0128-88DC-CD0CD2EBFC6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3DB138A-425F-3F20-C098-A8EEA5C860E6}"/>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6" name="Footer Placeholder 5">
            <a:extLst>
              <a:ext uri="{FF2B5EF4-FFF2-40B4-BE49-F238E27FC236}">
                <a16:creationId xmlns:a16="http://schemas.microsoft.com/office/drawing/2014/main" id="{70E3BD47-684A-A766-F206-5B128D27DF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4B29AC-A38D-F080-3600-716F174B01FF}"/>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230234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0DBC6-40A7-6011-1CB9-A80FB39F3E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BFE8A5-EFAE-04F9-791C-6CCA804401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C227F3-698E-41F3-8D0B-F9CC2E8286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A72F9EC-BC3E-91E2-1152-88B190C5A6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4802A5-B5B3-614D-E9C2-D238B0D9EA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44C182-0E81-9600-97B6-2EF7FFBBBC97}"/>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8" name="Footer Placeholder 7">
            <a:extLst>
              <a:ext uri="{FF2B5EF4-FFF2-40B4-BE49-F238E27FC236}">
                <a16:creationId xmlns:a16="http://schemas.microsoft.com/office/drawing/2014/main" id="{D1348335-02D4-EBCE-DF78-0D85004BE4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C868AD-D266-73AD-9110-AA68E0C04F44}"/>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272387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D132-D137-29D5-5C89-1F5F9F11A6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1B5442-4877-6CF6-B50F-80A26FF23000}"/>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4" name="Footer Placeholder 3">
            <a:extLst>
              <a:ext uri="{FF2B5EF4-FFF2-40B4-BE49-F238E27FC236}">
                <a16:creationId xmlns:a16="http://schemas.microsoft.com/office/drawing/2014/main" id="{D20C184C-8D48-6A7A-96B4-28E02D279B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57EEED-FE44-5E46-CC27-22AFBAEDC7D6}"/>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2033426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206BBC-89BA-9215-61D5-B403485EC4AD}"/>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3" name="Footer Placeholder 2">
            <a:extLst>
              <a:ext uri="{FF2B5EF4-FFF2-40B4-BE49-F238E27FC236}">
                <a16:creationId xmlns:a16="http://schemas.microsoft.com/office/drawing/2014/main" id="{F6BE7584-CEEA-E5C7-C969-B3BFB3093C4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4899BB6-C343-E99D-19F9-7200F4BACD0D}"/>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2492780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0FEB8-7F09-BBFF-871D-A105C8263E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0BF42E6-0384-3F62-1C1A-D950B149AA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F96258-CF5A-B441-044B-1098986FCA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D9AF3B-E80B-FA4D-77D2-2392F4942D1C}"/>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6" name="Footer Placeholder 5">
            <a:extLst>
              <a:ext uri="{FF2B5EF4-FFF2-40B4-BE49-F238E27FC236}">
                <a16:creationId xmlns:a16="http://schemas.microsoft.com/office/drawing/2014/main" id="{E9B2A08B-D7E7-5599-E047-39DBACA37B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CA2563-C74A-01E2-E60B-C369DD2EC366}"/>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324751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62F32-875F-2903-DA24-91136A4534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CBFE095-642E-F21D-F059-233EBBB6E1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339995-3A33-E8E9-62C0-C24C21945E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D05E4A-8227-A338-4AB5-42AD905DFA21}"/>
              </a:ext>
            </a:extLst>
          </p:cNvPr>
          <p:cNvSpPr>
            <a:spLocks noGrp="1"/>
          </p:cNvSpPr>
          <p:nvPr>
            <p:ph type="dt" sz="half" idx="10"/>
          </p:nvPr>
        </p:nvSpPr>
        <p:spPr/>
        <p:txBody>
          <a:bodyPr/>
          <a:lstStyle/>
          <a:p>
            <a:fld id="{CB47996D-4E7B-A447-AFAE-8D331CFB62C2}" type="datetimeFigureOut">
              <a:rPr lang="en-US" smtClean="0"/>
              <a:t>4/12/23</a:t>
            </a:fld>
            <a:endParaRPr lang="en-US"/>
          </a:p>
        </p:txBody>
      </p:sp>
      <p:sp>
        <p:nvSpPr>
          <p:cNvPr id="6" name="Footer Placeholder 5">
            <a:extLst>
              <a:ext uri="{FF2B5EF4-FFF2-40B4-BE49-F238E27FC236}">
                <a16:creationId xmlns:a16="http://schemas.microsoft.com/office/drawing/2014/main" id="{54909D3B-A961-C66D-9744-FE78C64B3D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232B82-38F3-4F82-37E1-35A1A54E3E45}"/>
              </a:ext>
            </a:extLst>
          </p:cNvPr>
          <p:cNvSpPr>
            <a:spLocks noGrp="1"/>
          </p:cNvSpPr>
          <p:nvPr>
            <p:ph type="sldNum" sz="quarter" idx="12"/>
          </p:nvPr>
        </p:nvSpPr>
        <p:spPr/>
        <p:txBody>
          <a:bodyPr/>
          <a:lstStyle/>
          <a:p>
            <a:fld id="{26EA63C6-ABDB-B041-B51F-3EF79C39AC99}" type="slidenum">
              <a:rPr lang="en-US" smtClean="0"/>
              <a:t>‹#›</a:t>
            </a:fld>
            <a:endParaRPr lang="en-US"/>
          </a:p>
        </p:txBody>
      </p:sp>
    </p:spTree>
    <p:extLst>
      <p:ext uri="{BB962C8B-B14F-4D97-AF65-F5344CB8AC3E}">
        <p14:creationId xmlns:p14="http://schemas.microsoft.com/office/powerpoint/2010/main" val="28545084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D11DC5-2803-598E-B2DD-0278EFD36C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3F38D2-599B-C3E3-A56A-D6A3F2153E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48B3F1-9320-58F1-7B32-A9C2181C3A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47996D-4E7B-A447-AFAE-8D331CFB62C2}" type="datetimeFigureOut">
              <a:rPr lang="en-US" smtClean="0"/>
              <a:t>4/12/23</a:t>
            </a:fld>
            <a:endParaRPr lang="en-US"/>
          </a:p>
        </p:txBody>
      </p:sp>
      <p:sp>
        <p:nvSpPr>
          <p:cNvPr id="5" name="Footer Placeholder 4">
            <a:extLst>
              <a:ext uri="{FF2B5EF4-FFF2-40B4-BE49-F238E27FC236}">
                <a16:creationId xmlns:a16="http://schemas.microsoft.com/office/drawing/2014/main" id="{7CF830E7-06EC-A83B-9A27-CE3A4DFE1E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150B29-8805-AA15-0D3C-EA2BF14B84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EA63C6-ABDB-B041-B51F-3EF79C39AC99}" type="slidenum">
              <a:rPr lang="en-US" smtClean="0"/>
              <a:t>‹#›</a:t>
            </a:fld>
            <a:endParaRPr lang="en-US"/>
          </a:p>
        </p:txBody>
      </p:sp>
    </p:spTree>
    <p:extLst>
      <p:ext uri="{BB962C8B-B14F-4D97-AF65-F5344CB8AC3E}">
        <p14:creationId xmlns:p14="http://schemas.microsoft.com/office/powerpoint/2010/main" val="791055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stevebattle.github.io/aisb/liquid.gif"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3.gif"/></Relationships>
</file>

<file path=ppt/slides/_rels/slide13.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hyperlink" Target="https://stevebattle.github.io/aisb/equilibrium.gif" TargetMode="Externa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image" Target="../media/image10.jpe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DA36A7-3D39-16CA-830A-7C861B2955D6}"/>
              </a:ext>
            </a:extLst>
          </p:cNvPr>
          <p:cNvSpPr>
            <a:spLocks noGrp="1"/>
          </p:cNvSpPr>
          <p:nvPr>
            <p:ph type="ctrTitle"/>
          </p:nvPr>
        </p:nvSpPr>
        <p:spPr>
          <a:xfrm>
            <a:off x="643467" y="338668"/>
            <a:ext cx="5997451" cy="3275390"/>
          </a:xfrm>
        </p:spPr>
        <p:txBody>
          <a:bodyPr>
            <a:normAutofit/>
          </a:bodyPr>
          <a:lstStyle/>
          <a:p>
            <a:pPr algn="l"/>
            <a:r>
              <a:rPr lang="en-GB" sz="5400" b="1" dirty="0">
                <a:effectLst/>
                <a:latin typeface="Biome" panose="020B0503030204020804" pitchFamily="34" charset="0"/>
                <a:cs typeface="Biome" panose="020B0503030204020804" pitchFamily="34" charset="0"/>
              </a:rPr>
              <a:t>Artificial Life as Controlled Disequilibrium </a:t>
            </a:r>
            <a:br>
              <a:rPr lang="en-GB" sz="5400" b="1" dirty="0"/>
            </a:br>
            <a:endParaRPr lang="en-US" sz="5400" dirty="0"/>
          </a:p>
        </p:txBody>
      </p:sp>
      <p:sp>
        <p:nvSpPr>
          <p:cNvPr id="3" name="Subtitle 2">
            <a:extLst>
              <a:ext uri="{FF2B5EF4-FFF2-40B4-BE49-F238E27FC236}">
                <a16:creationId xmlns:a16="http://schemas.microsoft.com/office/drawing/2014/main" id="{028A0815-67C5-5662-B1E7-DB6419BB5608}"/>
              </a:ext>
            </a:extLst>
          </p:cNvPr>
          <p:cNvSpPr>
            <a:spLocks noGrp="1"/>
          </p:cNvSpPr>
          <p:nvPr>
            <p:ph type="subTitle" idx="1"/>
          </p:nvPr>
        </p:nvSpPr>
        <p:spPr>
          <a:xfrm>
            <a:off x="643468" y="4125686"/>
            <a:ext cx="4907616" cy="2644272"/>
          </a:xfrm>
        </p:spPr>
        <p:txBody>
          <a:bodyPr>
            <a:normAutofit fontScale="55000" lnSpcReduction="20000"/>
          </a:bodyPr>
          <a:lstStyle/>
          <a:p>
            <a:pPr algn="l">
              <a:lnSpc>
                <a:spcPct val="120000"/>
              </a:lnSpc>
            </a:pPr>
            <a:r>
              <a:rPr lang="en-US" sz="6500" b="1" dirty="0"/>
              <a:t>Dr Steve Battle</a:t>
            </a:r>
            <a:br>
              <a:rPr lang="en-US" sz="6500" b="1" dirty="0"/>
            </a:br>
            <a:r>
              <a:rPr lang="en-US" sz="6500" dirty="0"/>
              <a:t>UWE Bristol</a:t>
            </a:r>
          </a:p>
          <a:p>
            <a:pPr algn="l"/>
            <a:endParaRPr lang="en-US" sz="1600" dirty="0"/>
          </a:p>
          <a:p>
            <a:pPr algn="l"/>
            <a:r>
              <a:rPr lang="en-GB" sz="5800" b="0" i="0" u="none" strike="noStrike" dirty="0">
                <a:effectLst/>
                <a:latin typeface="Biome" panose="020B0503030204020804" pitchFamily="34" charset="0"/>
                <a:cs typeface="Biome" panose="020B0503030204020804" pitchFamily="34" charset="0"/>
              </a:rPr>
              <a:t>AISB Convention 2023</a:t>
            </a:r>
          </a:p>
          <a:p>
            <a:pPr algn="l"/>
            <a:r>
              <a:rPr lang="en-GB" sz="6600" b="1" i="0" u="none" strike="noStrike" dirty="0">
                <a:effectLst/>
                <a:latin typeface="Biome" panose="020B0503030204020804" pitchFamily="34" charset="0"/>
                <a:cs typeface="Biome" panose="020B0503030204020804" pitchFamily="34" charset="0"/>
              </a:rPr>
              <a:t>Philosophy &amp; AI (AIP)</a:t>
            </a:r>
          </a:p>
        </p:txBody>
      </p:sp>
      <p:pic>
        <p:nvPicPr>
          <p:cNvPr id="4" name="Content Placeholder 4">
            <a:extLst>
              <a:ext uri="{FF2B5EF4-FFF2-40B4-BE49-F238E27FC236}">
                <a16:creationId xmlns:a16="http://schemas.microsoft.com/office/drawing/2014/main" id="{AF507587-2978-0A51-EDA0-E80311F45992}"/>
              </a:ext>
            </a:extLst>
          </p:cNvPr>
          <p:cNvPicPr>
            <a:picLocks noChangeAspect="1"/>
          </p:cNvPicPr>
          <p:nvPr/>
        </p:nvPicPr>
        <p:blipFill rotWithShape="1">
          <a:blip r:embed="rId2"/>
          <a:srcRect l="6346" t="5432" r="6489" b="4939"/>
          <a:stretch/>
        </p:blipFill>
        <p:spPr>
          <a:xfrm>
            <a:off x="5554133" y="15283"/>
            <a:ext cx="6637867" cy="6842717"/>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296123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FF514-D1F4-ED2A-8083-5FC166A6AE98}"/>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Liquid Automata</a:t>
            </a:r>
          </a:p>
        </p:txBody>
      </p:sp>
      <p:pic>
        <p:nvPicPr>
          <p:cNvPr id="5" name="Content Placeholder 4">
            <a:extLst>
              <a:ext uri="{FF2B5EF4-FFF2-40B4-BE49-F238E27FC236}">
                <a16:creationId xmlns:a16="http://schemas.microsoft.com/office/drawing/2014/main" id="{0ABFCAF4-4F68-D459-84AE-96B54CF9940D}"/>
              </a:ext>
            </a:extLst>
          </p:cNvPr>
          <p:cNvPicPr>
            <a:picLocks noGrp="1" noChangeAspect="1"/>
          </p:cNvPicPr>
          <p:nvPr>
            <p:ph sz="half" idx="1"/>
          </p:nvPr>
        </p:nvPicPr>
        <p:blipFill rotWithShape="1">
          <a:blip r:embed="rId2"/>
          <a:srcRect r="17810"/>
          <a:stretch/>
        </p:blipFill>
        <p:spPr>
          <a:xfrm>
            <a:off x="747426" y="1802065"/>
            <a:ext cx="4765554" cy="3253869"/>
          </a:xfrm>
        </p:spPr>
      </p:pic>
      <p:sp>
        <p:nvSpPr>
          <p:cNvPr id="4" name="Content Placeholder 3">
            <a:extLst>
              <a:ext uri="{FF2B5EF4-FFF2-40B4-BE49-F238E27FC236}">
                <a16:creationId xmlns:a16="http://schemas.microsoft.com/office/drawing/2014/main" id="{6F465F61-6CFF-E60A-2811-C0E0E8110117}"/>
              </a:ext>
            </a:extLst>
          </p:cNvPr>
          <p:cNvSpPr>
            <a:spLocks noGrp="1"/>
          </p:cNvSpPr>
          <p:nvPr>
            <p:ph sz="half" idx="2"/>
          </p:nvPr>
        </p:nvSpPr>
        <p:spPr>
          <a:xfrm>
            <a:off x="5791200" y="1825625"/>
            <a:ext cx="6163733" cy="4351338"/>
          </a:xfrm>
        </p:spPr>
        <p:txBody>
          <a:bodyPr>
            <a:normAutofit/>
          </a:bodyPr>
          <a:lstStyle/>
          <a:p>
            <a:pPr marL="0" indent="0">
              <a:buNone/>
            </a:pPr>
            <a:r>
              <a:rPr lang="en-US" sz="3600" dirty="0"/>
              <a:t>Take a game physics engine</a:t>
            </a:r>
            <a:br>
              <a:rPr lang="en-US" sz="3600" dirty="0"/>
            </a:br>
            <a:r>
              <a:rPr lang="en-US" sz="3600" dirty="0"/>
              <a:t>– the one from “Angry Birds”</a:t>
            </a:r>
          </a:p>
          <a:p>
            <a:r>
              <a:rPr lang="en-US" sz="3600" dirty="0"/>
              <a:t>Continuous space/time</a:t>
            </a:r>
          </a:p>
          <a:p>
            <a:r>
              <a:rPr lang="en-US" sz="3600" dirty="0"/>
              <a:t>Add chemistry…</a:t>
            </a:r>
          </a:p>
        </p:txBody>
      </p:sp>
    </p:spTree>
    <p:extLst>
      <p:ext uri="{BB962C8B-B14F-4D97-AF65-F5344CB8AC3E}">
        <p14:creationId xmlns:p14="http://schemas.microsoft.com/office/powerpoint/2010/main" val="3502628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82300-336B-C133-06CE-D26AA139CD82}"/>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Artificial Chemistry</a:t>
            </a:r>
          </a:p>
        </p:txBody>
      </p:sp>
      <p:sp>
        <p:nvSpPr>
          <p:cNvPr id="5" name="Oval 4">
            <a:extLst>
              <a:ext uri="{FF2B5EF4-FFF2-40B4-BE49-F238E27FC236}">
                <a16:creationId xmlns:a16="http://schemas.microsoft.com/office/drawing/2014/main" id="{F748563C-ECDB-0BF7-3706-B77D51C6BE72}"/>
              </a:ext>
            </a:extLst>
          </p:cNvPr>
          <p:cNvSpPr/>
          <p:nvPr/>
        </p:nvSpPr>
        <p:spPr>
          <a:xfrm>
            <a:off x="2152782" y="2015067"/>
            <a:ext cx="914400" cy="9144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2BF7ED4D-CB8B-56BE-25D4-0C5DEF75BEB0}"/>
              </a:ext>
            </a:extLst>
          </p:cNvPr>
          <p:cNvSpPr txBox="1"/>
          <p:nvPr/>
        </p:nvSpPr>
        <p:spPr>
          <a:xfrm>
            <a:off x="3067182" y="2015067"/>
            <a:ext cx="490840" cy="830997"/>
          </a:xfrm>
          <a:prstGeom prst="rect">
            <a:avLst/>
          </a:prstGeom>
          <a:noFill/>
        </p:spPr>
        <p:txBody>
          <a:bodyPr wrap="none" rtlCol="0">
            <a:spAutoFit/>
          </a:bodyPr>
          <a:lstStyle/>
          <a:p>
            <a:r>
              <a:rPr lang="en-US" sz="4800" b="1" dirty="0"/>
              <a:t>+</a:t>
            </a:r>
          </a:p>
        </p:txBody>
      </p:sp>
      <p:sp>
        <p:nvSpPr>
          <p:cNvPr id="7" name="Oval 6">
            <a:extLst>
              <a:ext uri="{FF2B5EF4-FFF2-40B4-BE49-F238E27FC236}">
                <a16:creationId xmlns:a16="http://schemas.microsoft.com/office/drawing/2014/main" id="{3C47E840-88B5-D4AA-2627-B7FBF340164F}"/>
              </a:ext>
            </a:extLst>
          </p:cNvPr>
          <p:cNvSpPr/>
          <p:nvPr/>
        </p:nvSpPr>
        <p:spPr>
          <a:xfrm>
            <a:off x="3524382" y="2015067"/>
            <a:ext cx="914400" cy="9144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52D99AC0-45D2-9F9A-539E-B152E6E4BA1D}"/>
              </a:ext>
            </a:extLst>
          </p:cNvPr>
          <p:cNvSpPr txBox="1"/>
          <p:nvPr/>
        </p:nvSpPr>
        <p:spPr>
          <a:xfrm>
            <a:off x="1596472" y="2056768"/>
            <a:ext cx="490840" cy="830997"/>
          </a:xfrm>
          <a:prstGeom prst="rect">
            <a:avLst/>
          </a:prstGeom>
          <a:noFill/>
        </p:spPr>
        <p:txBody>
          <a:bodyPr wrap="none" rtlCol="0">
            <a:spAutoFit/>
          </a:bodyPr>
          <a:lstStyle/>
          <a:p>
            <a:r>
              <a:rPr lang="en-US" sz="4800" b="1" dirty="0"/>
              <a:t>+</a:t>
            </a:r>
          </a:p>
        </p:txBody>
      </p:sp>
      <p:sp>
        <p:nvSpPr>
          <p:cNvPr id="9" name="Triangle 8">
            <a:extLst>
              <a:ext uri="{FF2B5EF4-FFF2-40B4-BE49-F238E27FC236}">
                <a16:creationId xmlns:a16="http://schemas.microsoft.com/office/drawing/2014/main" id="{90E94225-8A5C-4697-DED1-AC4D0E0F2B54}"/>
              </a:ext>
            </a:extLst>
          </p:cNvPr>
          <p:cNvSpPr/>
          <p:nvPr/>
        </p:nvSpPr>
        <p:spPr>
          <a:xfrm>
            <a:off x="634878" y="1982463"/>
            <a:ext cx="1060704" cy="914400"/>
          </a:xfrm>
          <a:prstGeom prst="triangl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6CC31D1A-A9F6-45AB-8599-3A963FD8D2F2}"/>
              </a:ext>
            </a:extLst>
          </p:cNvPr>
          <p:cNvSpPr txBox="1"/>
          <p:nvPr/>
        </p:nvSpPr>
        <p:spPr>
          <a:xfrm>
            <a:off x="4671450" y="2015067"/>
            <a:ext cx="742511" cy="830997"/>
          </a:xfrm>
          <a:prstGeom prst="rect">
            <a:avLst/>
          </a:prstGeom>
          <a:noFill/>
        </p:spPr>
        <p:txBody>
          <a:bodyPr wrap="none" rtlCol="0">
            <a:spAutoFit/>
          </a:bodyPr>
          <a:lstStyle/>
          <a:p>
            <a:r>
              <a:rPr lang="en-US" sz="4800" b="1" dirty="0"/>
              <a:t>→</a:t>
            </a:r>
          </a:p>
        </p:txBody>
      </p:sp>
      <p:sp>
        <p:nvSpPr>
          <p:cNvPr id="11" name="Triangle 10">
            <a:extLst>
              <a:ext uri="{FF2B5EF4-FFF2-40B4-BE49-F238E27FC236}">
                <a16:creationId xmlns:a16="http://schemas.microsoft.com/office/drawing/2014/main" id="{5F7BD97D-F5A6-962D-600E-2470D06D07DC}"/>
              </a:ext>
            </a:extLst>
          </p:cNvPr>
          <p:cNvSpPr/>
          <p:nvPr/>
        </p:nvSpPr>
        <p:spPr>
          <a:xfrm>
            <a:off x="5419258" y="2015066"/>
            <a:ext cx="1060704" cy="914400"/>
          </a:xfrm>
          <a:prstGeom prst="triangl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E650BEC-AE8C-1FD2-C98F-48B0C6B200BA}"/>
              </a:ext>
            </a:extLst>
          </p:cNvPr>
          <p:cNvSpPr txBox="1"/>
          <p:nvPr/>
        </p:nvSpPr>
        <p:spPr>
          <a:xfrm>
            <a:off x="6394437" y="2038204"/>
            <a:ext cx="490840" cy="830997"/>
          </a:xfrm>
          <a:prstGeom prst="rect">
            <a:avLst/>
          </a:prstGeom>
          <a:noFill/>
        </p:spPr>
        <p:txBody>
          <a:bodyPr wrap="none" rtlCol="0">
            <a:spAutoFit/>
          </a:bodyPr>
          <a:lstStyle/>
          <a:p>
            <a:r>
              <a:rPr lang="en-US" sz="4800" b="1" dirty="0"/>
              <a:t>+</a:t>
            </a:r>
          </a:p>
        </p:txBody>
      </p:sp>
      <p:sp>
        <p:nvSpPr>
          <p:cNvPr id="14" name="Rectangle 13">
            <a:extLst>
              <a:ext uri="{FF2B5EF4-FFF2-40B4-BE49-F238E27FC236}">
                <a16:creationId xmlns:a16="http://schemas.microsoft.com/office/drawing/2014/main" id="{606C6EE0-2F73-22DA-0EF8-6B008EEFC01B}"/>
              </a:ext>
            </a:extLst>
          </p:cNvPr>
          <p:cNvSpPr/>
          <p:nvPr/>
        </p:nvSpPr>
        <p:spPr>
          <a:xfrm>
            <a:off x="6891606" y="2015066"/>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9F0211E-2205-EB66-DE84-22A61E62762B}"/>
              </a:ext>
            </a:extLst>
          </p:cNvPr>
          <p:cNvSpPr/>
          <p:nvPr/>
        </p:nvSpPr>
        <p:spPr>
          <a:xfrm>
            <a:off x="3558022" y="485140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BC9B3E31-3735-6C18-7700-4048DF04603D}"/>
              </a:ext>
            </a:extLst>
          </p:cNvPr>
          <p:cNvSpPr txBox="1"/>
          <p:nvPr/>
        </p:nvSpPr>
        <p:spPr>
          <a:xfrm>
            <a:off x="4710423" y="4851400"/>
            <a:ext cx="742511" cy="830997"/>
          </a:xfrm>
          <a:prstGeom prst="rect">
            <a:avLst/>
          </a:prstGeom>
          <a:noFill/>
        </p:spPr>
        <p:txBody>
          <a:bodyPr wrap="none" rtlCol="0">
            <a:spAutoFit/>
          </a:bodyPr>
          <a:lstStyle/>
          <a:p>
            <a:r>
              <a:rPr lang="en-US" sz="4800" b="1" dirty="0"/>
              <a:t>→</a:t>
            </a:r>
          </a:p>
        </p:txBody>
      </p:sp>
      <p:sp>
        <p:nvSpPr>
          <p:cNvPr id="17" name="Oval 16">
            <a:extLst>
              <a:ext uri="{FF2B5EF4-FFF2-40B4-BE49-F238E27FC236}">
                <a16:creationId xmlns:a16="http://schemas.microsoft.com/office/drawing/2014/main" id="{4A608AA1-E57F-A427-0CBF-E68DC70901B3}"/>
              </a:ext>
            </a:extLst>
          </p:cNvPr>
          <p:cNvSpPr/>
          <p:nvPr/>
        </p:nvSpPr>
        <p:spPr>
          <a:xfrm>
            <a:off x="5434748" y="4851400"/>
            <a:ext cx="914400" cy="9144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0FA7105D-CA5F-98D6-9B8B-C1CA660717A7}"/>
              </a:ext>
            </a:extLst>
          </p:cNvPr>
          <p:cNvSpPr txBox="1"/>
          <p:nvPr/>
        </p:nvSpPr>
        <p:spPr>
          <a:xfrm>
            <a:off x="6349148" y="4851400"/>
            <a:ext cx="490840" cy="830997"/>
          </a:xfrm>
          <a:prstGeom prst="rect">
            <a:avLst/>
          </a:prstGeom>
          <a:noFill/>
        </p:spPr>
        <p:txBody>
          <a:bodyPr wrap="none" rtlCol="0">
            <a:spAutoFit/>
          </a:bodyPr>
          <a:lstStyle/>
          <a:p>
            <a:r>
              <a:rPr lang="en-US" sz="4800" b="1" dirty="0"/>
              <a:t>+</a:t>
            </a:r>
          </a:p>
        </p:txBody>
      </p:sp>
      <p:sp>
        <p:nvSpPr>
          <p:cNvPr id="19" name="Oval 18">
            <a:extLst>
              <a:ext uri="{FF2B5EF4-FFF2-40B4-BE49-F238E27FC236}">
                <a16:creationId xmlns:a16="http://schemas.microsoft.com/office/drawing/2014/main" id="{40020311-4C71-BCCA-B89E-BA17D9B29BD0}"/>
              </a:ext>
            </a:extLst>
          </p:cNvPr>
          <p:cNvSpPr/>
          <p:nvPr/>
        </p:nvSpPr>
        <p:spPr>
          <a:xfrm>
            <a:off x="6806348" y="4851400"/>
            <a:ext cx="914400" cy="9144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99CBECA3-DDF0-EB2A-723C-70E4C4C564CE}"/>
              </a:ext>
            </a:extLst>
          </p:cNvPr>
          <p:cNvSpPr/>
          <p:nvPr/>
        </p:nvSpPr>
        <p:spPr>
          <a:xfrm>
            <a:off x="2152782" y="342900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FFCB9C8-32E1-83B5-38BC-B09FF55B5CB1}"/>
              </a:ext>
            </a:extLst>
          </p:cNvPr>
          <p:cNvSpPr/>
          <p:nvPr/>
        </p:nvSpPr>
        <p:spPr>
          <a:xfrm>
            <a:off x="3524382" y="342900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6357C45-844B-0FBF-4EE6-02ECACBEDC5F}"/>
              </a:ext>
            </a:extLst>
          </p:cNvPr>
          <p:cNvSpPr txBox="1"/>
          <p:nvPr/>
        </p:nvSpPr>
        <p:spPr>
          <a:xfrm>
            <a:off x="3033542" y="3429000"/>
            <a:ext cx="490840" cy="830997"/>
          </a:xfrm>
          <a:prstGeom prst="rect">
            <a:avLst/>
          </a:prstGeom>
          <a:noFill/>
        </p:spPr>
        <p:txBody>
          <a:bodyPr wrap="none" rtlCol="0">
            <a:spAutoFit/>
          </a:bodyPr>
          <a:lstStyle/>
          <a:p>
            <a:r>
              <a:rPr lang="en-US" sz="4800" b="1" dirty="0"/>
              <a:t>+</a:t>
            </a:r>
          </a:p>
        </p:txBody>
      </p:sp>
      <p:sp>
        <p:nvSpPr>
          <p:cNvPr id="23" name="TextBox 22">
            <a:extLst>
              <a:ext uri="{FF2B5EF4-FFF2-40B4-BE49-F238E27FC236}">
                <a16:creationId xmlns:a16="http://schemas.microsoft.com/office/drawing/2014/main" id="{395D24D8-7A63-BB02-47CE-EEDA09716083}"/>
              </a:ext>
            </a:extLst>
          </p:cNvPr>
          <p:cNvSpPr txBox="1"/>
          <p:nvPr/>
        </p:nvSpPr>
        <p:spPr>
          <a:xfrm>
            <a:off x="4710423" y="3428999"/>
            <a:ext cx="742511" cy="830997"/>
          </a:xfrm>
          <a:prstGeom prst="rect">
            <a:avLst/>
          </a:prstGeom>
          <a:noFill/>
        </p:spPr>
        <p:txBody>
          <a:bodyPr wrap="none" rtlCol="0">
            <a:spAutoFit/>
          </a:bodyPr>
          <a:lstStyle/>
          <a:p>
            <a:r>
              <a:rPr lang="en-US" sz="4800" b="1" dirty="0"/>
              <a:t>→</a:t>
            </a:r>
          </a:p>
        </p:txBody>
      </p:sp>
      <p:sp>
        <p:nvSpPr>
          <p:cNvPr id="24" name="Rectangle 23">
            <a:extLst>
              <a:ext uri="{FF2B5EF4-FFF2-40B4-BE49-F238E27FC236}">
                <a16:creationId xmlns:a16="http://schemas.microsoft.com/office/drawing/2014/main" id="{FCB1BA4B-3B21-DD26-DA7B-3A5FA04D24B7}"/>
              </a:ext>
            </a:extLst>
          </p:cNvPr>
          <p:cNvSpPr/>
          <p:nvPr/>
        </p:nvSpPr>
        <p:spPr>
          <a:xfrm>
            <a:off x="5480037" y="351430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4B0FF51-6934-0702-5440-4922F5E13696}"/>
              </a:ext>
            </a:extLst>
          </p:cNvPr>
          <p:cNvSpPr/>
          <p:nvPr/>
        </p:nvSpPr>
        <p:spPr>
          <a:xfrm>
            <a:off x="6851637" y="351430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9E40C5D5-4951-25C2-0B59-3C0081BE2D31}"/>
              </a:ext>
            </a:extLst>
          </p:cNvPr>
          <p:cNvCxnSpPr>
            <a:cxnSpLocks/>
          </p:cNvCxnSpPr>
          <p:nvPr/>
        </p:nvCxnSpPr>
        <p:spPr>
          <a:xfrm>
            <a:off x="5977467" y="3988800"/>
            <a:ext cx="1354666" cy="0"/>
          </a:xfrm>
          <a:prstGeom prst="line">
            <a:avLst/>
          </a:prstGeom>
          <a:ln w="82550">
            <a:solidFill>
              <a:srgbClr val="FFC000"/>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E37C3908-B345-F795-E637-890C0D067A19}"/>
              </a:ext>
            </a:extLst>
          </p:cNvPr>
          <p:cNvSpPr txBox="1"/>
          <p:nvPr/>
        </p:nvSpPr>
        <p:spPr>
          <a:xfrm>
            <a:off x="8913044" y="2287913"/>
            <a:ext cx="2252348" cy="584775"/>
          </a:xfrm>
          <a:prstGeom prst="rect">
            <a:avLst/>
          </a:prstGeom>
          <a:noFill/>
        </p:spPr>
        <p:txBody>
          <a:bodyPr wrap="none" rtlCol="0">
            <a:spAutoFit/>
          </a:bodyPr>
          <a:lstStyle/>
          <a:p>
            <a:r>
              <a:rPr lang="en-US" sz="3200" dirty="0"/>
              <a:t>composition</a:t>
            </a:r>
          </a:p>
        </p:txBody>
      </p:sp>
      <p:sp>
        <p:nvSpPr>
          <p:cNvPr id="33" name="TextBox 32">
            <a:extLst>
              <a:ext uri="{FF2B5EF4-FFF2-40B4-BE49-F238E27FC236}">
                <a16:creationId xmlns:a16="http://schemas.microsoft.com/office/drawing/2014/main" id="{E714D791-DD81-8329-C6DB-C37671A0C150}"/>
              </a:ext>
            </a:extLst>
          </p:cNvPr>
          <p:cNvSpPr txBox="1"/>
          <p:nvPr/>
        </p:nvSpPr>
        <p:spPr>
          <a:xfrm>
            <a:off x="8913044" y="3675221"/>
            <a:ext cx="2562368" cy="584775"/>
          </a:xfrm>
          <a:prstGeom prst="rect">
            <a:avLst/>
          </a:prstGeom>
          <a:noFill/>
        </p:spPr>
        <p:txBody>
          <a:bodyPr wrap="none" rtlCol="0">
            <a:spAutoFit/>
          </a:bodyPr>
          <a:lstStyle/>
          <a:p>
            <a:r>
              <a:rPr lang="en-US" sz="3200" dirty="0"/>
              <a:t>concatenation</a:t>
            </a:r>
          </a:p>
        </p:txBody>
      </p:sp>
      <p:sp>
        <p:nvSpPr>
          <p:cNvPr id="34" name="TextBox 33">
            <a:extLst>
              <a:ext uri="{FF2B5EF4-FFF2-40B4-BE49-F238E27FC236}">
                <a16:creationId xmlns:a16="http://schemas.microsoft.com/office/drawing/2014/main" id="{1398C01F-63EF-99EC-F195-813B438C3783}"/>
              </a:ext>
            </a:extLst>
          </p:cNvPr>
          <p:cNvSpPr txBox="1"/>
          <p:nvPr/>
        </p:nvSpPr>
        <p:spPr>
          <a:xfrm>
            <a:off x="8866773" y="4974510"/>
            <a:ext cx="2487027" cy="584775"/>
          </a:xfrm>
          <a:prstGeom prst="rect">
            <a:avLst/>
          </a:prstGeom>
          <a:noFill/>
        </p:spPr>
        <p:txBody>
          <a:bodyPr wrap="none" rtlCol="0">
            <a:spAutoFit/>
          </a:bodyPr>
          <a:lstStyle/>
          <a:p>
            <a:r>
              <a:rPr lang="en-US" sz="3200" dirty="0"/>
              <a:t>disintegration</a:t>
            </a:r>
          </a:p>
        </p:txBody>
      </p:sp>
      <p:sp>
        <p:nvSpPr>
          <p:cNvPr id="35" name="TextBox 34">
            <a:extLst>
              <a:ext uri="{FF2B5EF4-FFF2-40B4-BE49-F238E27FC236}">
                <a16:creationId xmlns:a16="http://schemas.microsoft.com/office/drawing/2014/main" id="{4A098E2E-591F-BDEF-BFE1-AA17A297169A}"/>
              </a:ext>
            </a:extLst>
          </p:cNvPr>
          <p:cNvSpPr txBox="1"/>
          <p:nvPr/>
        </p:nvSpPr>
        <p:spPr>
          <a:xfrm>
            <a:off x="6885276" y="6048477"/>
            <a:ext cx="5306723" cy="584775"/>
          </a:xfrm>
          <a:prstGeom prst="rect">
            <a:avLst/>
          </a:prstGeom>
          <a:noFill/>
        </p:spPr>
        <p:txBody>
          <a:bodyPr wrap="square" rtlCol="0">
            <a:spAutoFit/>
          </a:bodyPr>
          <a:lstStyle/>
          <a:p>
            <a:pPr algn="ctr"/>
            <a:r>
              <a:rPr lang="en-US" sz="3200" b="1" dirty="0" err="1"/>
              <a:t>Organisation</a:t>
            </a:r>
            <a:r>
              <a:rPr lang="en-US" sz="3200" b="1" dirty="0"/>
              <a:t> closure</a:t>
            </a:r>
          </a:p>
        </p:txBody>
      </p:sp>
    </p:spTree>
    <p:extLst>
      <p:ext uri="{BB962C8B-B14F-4D97-AF65-F5344CB8AC3E}">
        <p14:creationId xmlns:p14="http://schemas.microsoft.com/office/powerpoint/2010/main" val="1023640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0462A-F8F8-D274-6EFB-E8756D1E2F0F}"/>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Artificial Autopoiesis</a:t>
            </a:r>
          </a:p>
        </p:txBody>
      </p:sp>
      <p:pic>
        <p:nvPicPr>
          <p:cNvPr id="5" name="Content Placeholder 4">
            <a:hlinkClick r:id="rId3"/>
            <a:extLst>
              <a:ext uri="{FF2B5EF4-FFF2-40B4-BE49-F238E27FC236}">
                <a16:creationId xmlns:a16="http://schemas.microsoft.com/office/drawing/2014/main" id="{A74E4A2C-E4F0-8CA6-3CBD-0DEA76A2442A}"/>
              </a:ext>
            </a:extLst>
          </p:cNvPr>
          <p:cNvPicPr>
            <a:picLocks noGrp="1" noChangeAspect="1"/>
          </p:cNvPicPr>
          <p:nvPr>
            <p:ph sz="half" idx="1"/>
          </p:nvPr>
        </p:nvPicPr>
        <p:blipFill>
          <a:blip r:embed="rId4"/>
          <a:stretch>
            <a:fillRect/>
          </a:stretch>
        </p:blipFill>
        <p:spPr>
          <a:xfrm>
            <a:off x="838200" y="1856331"/>
            <a:ext cx="4338484" cy="4309753"/>
          </a:xfrm>
        </p:spPr>
      </p:pic>
      <p:sp>
        <p:nvSpPr>
          <p:cNvPr id="4" name="Content Placeholder 3">
            <a:extLst>
              <a:ext uri="{FF2B5EF4-FFF2-40B4-BE49-F238E27FC236}">
                <a16:creationId xmlns:a16="http://schemas.microsoft.com/office/drawing/2014/main" id="{9B97B78A-FA7B-CF41-3816-8C0317A03A26}"/>
              </a:ext>
            </a:extLst>
          </p:cNvPr>
          <p:cNvSpPr>
            <a:spLocks noGrp="1"/>
          </p:cNvSpPr>
          <p:nvPr>
            <p:ph sz="half" idx="2"/>
          </p:nvPr>
        </p:nvSpPr>
        <p:spPr>
          <a:xfrm>
            <a:off x="5431971" y="1974318"/>
            <a:ext cx="6281058" cy="4883681"/>
          </a:xfrm>
        </p:spPr>
        <p:txBody>
          <a:bodyPr>
            <a:noAutofit/>
          </a:bodyPr>
          <a:lstStyle/>
          <a:p>
            <a:r>
              <a:rPr lang="en-GB" sz="3200" dirty="0"/>
              <a:t>Particles move freely in 2D space.</a:t>
            </a:r>
          </a:p>
          <a:p>
            <a:r>
              <a:rPr lang="en-GB" sz="3200" dirty="0"/>
              <a:t>Bathed in substrate (circles).</a:t>
            </a:r>
          </a:p>
          <a:p>
            <a:r>
              <a:rPr lang="en-GB" sz="3200" dirty="0"/>
              <a:t>Energy input as Brownian motion.</a:t>
            </a:r>
          </a:p>
          <a:p>
            <a:r>
              <a:rPr lang="en-GB" sz="3200" dirty="0"/>
              <a:t>‘Chemical’ reactions on collision.</a:t>
            </a:r>
          </a:p>
          <a:p>
            <a:r>
              <a:rPr lang="en-GB" sz="3200" dirty="0"/>
              <a:t>Closed boundary forms, </a:t>
            </a:r>
            <a:br>
              <a:rPr lang="en-GB" sz="3200" dirty="0"/>
            </a:br>
            <a:r>
              <a:rPr lang="en-GB" sz="3200" dirty="0"/>
              <a:t>enclosing catalyst (triangle).</a:t>
            </a:r>
          </a:p>
          <a:p>
            <a:r>
              <a:rPr lang="en-GB" sz="3200" dirty="0"/>
              <a:t>‘Cell wall’ throttles back production of link particles (squares).</a:t>
            </a:r>
          </a:p>
        </p:txBody>
      </p:sp>
    </p:spTree>
    <p:extLst>
      <p:ext uri="{BB962C8B-B14F-4D97-AF65-F5344CB8AC3E}">
        <p14:creationId xmlns:p14="http://schemas.microsoft.com/office/powerpoint/2010/main" val="61891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2F70A-A78D-6CE6-114E-301299BE1BFC}"/>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Baseline ‘chemical’ equilibrium</a:t>
            </a:r>
            <a:endParaRPr lang="en-US" dirty="0"/>
          </a:p>
        </p:txBody>
      </p:sp>
      <p:pic>
        <p:nvPicPr>
          <p:cNvPr id="6" name="Content Placeholder 5">
            <a:hlinkClick r:id="rId2"/>
            <a:extLst>
              <a:ext uri="{FF2B5EF4-FFF2-40B4-BE49-F238E27FC236}">
                <a16:creationId xmlns:a16="http://schemas.microsoft.com/office/drawing/2014/main" id="{AF08F000-B51C-84D6-7CFC-5A4B20DE15A7}"/>
              </a:ext>
            </a:extLst>
          </p:cNvPr>
          <p:cNvPicPr>
            <a:picLocks noGrp="1" noChangeAspect="1"/>
          </p:cNvPicPr>
          <p:nvPr>
            <p:ph sz="half" idx="1"/>
          </p:nvPr>
        </p:nvPicPr>
        <p:blipFill>
          <a:blip r:embed="rId3"/>
          <a:stretch>
            <a:fillRect/>
          </a:stretch>
        </p:blipFill>
        <p:spPr>
          <a:xfrm>
            <a:off x="838200" y="1832106"/>
            <a:ext cx="4452257" cy="4480797"/>
          </a:xfrm>
        </p:spPr>
      </p:pic>
      <p:sp>
        <p:nvSpPr>
          <p:cNvPr id="4" name="Content Placeholder 3">
            <a:extLst>
              <a:ext uri="{FF2B5EF4-FFF2-40B4-BE49-F238E27FC236}">
                <a16:creationId xmlns:a16="http://schemas.microsoft.com/office/drawing/2014/main" id="{C64BB114-2784-8B2B-D533-EC43F257E5CB}"/>
              </a:ext>
            </a:extLst>
          </p:cNvPr>
          <p:cNvSpPr>
            <a:spLocks noGrp="1"/>
          </p:cNvSpPr>
          <p:nvPr>
            <p:ph sz="half" idx="2"/>
          </p:nvPr>
        </p:nvSpPr>
        <p:spPr>
          <a:xfrm>
            <a:off x="5497286" y="1825625"/>
            <a:ext cx="5856514" cy="4351338"/>
          </a:xfrm>
        </p:spPr>
        <p:txBody>
          <a:bodyPr>
            <a:normAutofit lnSpcReduction="10000"/>
          </a:bodyPr>
          <a:lstStyle/>
          <a:p>
            <a:r>
              <a:rPr lang="en-US" sz="3200" dirty="0"/>
              <a:t>Knock out rule that concatenates links to form a boundary.</a:t>
            </a:r>
          </a:p>
          <a:p>
            <a:r>
              <a:rPr lang="en-US" sz="3200" dirty="0"/>
              <a:t>Larger ‘compounds’ cannot form.</a:t>
            </a:r>
          </a:p>
          <a:p>
            <a:r>
              <a:rPr lang="en-US" sz="3200" dirty="0"/>
              <a:t>Mean number of link particles produced is greater than the original.</a:t>
            </a:r>
          </a:p>
          <a:p>
            <a:r>
              <a:rPr lang="en-US" sz="3200" dirty="0"/>
              <a:t>Life is out of equilibrium relative to this ‘chemical’ baseline.</a:t>
            </a:r>
          </a:p>
        </p:txBody>
      </p:sp>
    </p:spTree>
    <p:extLst>
      <p:ext uri="{BB962C8B-B14F-4D97-AF65-F5344CB8AC3E}">
        <p14:creationId xmlns:p14="http://schemas.microsoft.com/office/powerpoint/2010/main" val="1748849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1CD4D-F770-BAD2-EECD-47783D4E5E42}"/>
              </a:ext>
            </a:extLst>
          </p:cNvPr>
          <p:cNvSpPr>
            <a:spLocks noGrp="1"/>
          </p:cNvSpPr>
          <p:nvPr>
            <p:ph type="title"/>
          </p:nvPr>
        </p:nvSpPr>
        <p:spPr/>
        <p:txBody>
          <a:bodyPr>
            <a:normAutofit/>
          </a:bodyPr>
          <a:lstStyle/>
          <a:p>
            <a:r>
              <a:rPr lang="en-US" b="1" dirty="0">
                <a:latin typeface="Biome" panose="020B0503030204020804" pitchFamily="34" charset="0"/>
                <a:cs typeface="Biome" panose="020B0503030204020804" pitchFamily="34" charset="0"/>
              </a:rPr>
              <a:t>We’re going to need a simpler model</a:t>
            </a:r>
          </a:p>
        </p:txBody>
      </p:sp>
      <p:sp>
        <p:nvSpPr>
          <p:cNvPr id="3" name="Content Placeholder 2">
            <a:extLst>
              <a:ext uri="{FF2B5EF4-FFF2-40B4-BE49-F238E27FC236}">
                <a16:creationId xmlns:a16="http://schemas.microsoft.com/office/drawing/2014/main" id="{A59E3FBE-82B9-F04C-0A38-45EBB1132B16}"/>
              </a:ext>
            </a:extLst>
          </p:cNvPr>
          <p:cNvSpPr>
            <a:spLocks noGrp="1"/>
          </p:cNvSpPr>
          <p:nvPr>
            <p:ph sz="half" idx="1"/>
          </p:nvPr>
        </p:nvSpPr>
        <p:spPr>
          <a:xfrm>
            <a:off x="801439" y="2153110"/>
            <a:ext cx="5181600" cy="537081"/>
          </a:xfrm>
        </p:spPr>
        <p:txBody>
          <a:bodyPr/>
          <a:lstStyle/>
          <a:p>
            <a:pPr marL="0" indent="0">
              <a:buNone/>
            </a:pPr>
            <a:r>
              <a:rPr lang="en-US" b="1" dirty="0"/>
              <a:t>Model A: Baseline</a:t>
            </a:r>
          </a:p>
        </p:txBody>
      </p:sp>
      <p:sp>
        <p:nvSpPr>
          <p:cNvPr id="4" name="Content Placeholder 3">
            <a:extLst>
              <a:ext uri="{FF2B5EF4-FFF2-40B4-BE49-F238E27FC236}">
                <a16:creationId xmlns:a16="http://schemas.microsoft.com/office/drawing/2014/main" id="{897541BB-D490-E20F-C1BF-94A6E9B7D0E2}"/>
              </a:ext>
            </a:extLst>
          </p:cNvPr>
          <p:cNvSpPr>
            <a:spLocks noGrp="1"/>
          </p:cNvSpPr>
          <p:nvPr>
            <p:ph sz="half" idx="2"/>
          </p:nvPr>
        </p:nvSpPr>
        <p:spPr>
          <a:xfrm>
            <a:off x="6172200" y="2153110"/>
            <a:ext cx="5181600" cy="537081"/>
          </a:xfrm>
        </p:spPr>
        <p:txBody>
          <a:bodyPr/>
          <a:lstStyle/>
          <a:p>
            <a:pPr marL="0" indent="0">
              <a:buNone/>
            </a:pPr>
            <a:r>
              <a:rPr lang="en-US" b="1" dirty="0"/>
              <a:t>Model B: </a:t>
            </a:r>
            <a:r>
              <a:rPr lang="en-US" b="1" dirty="0" err="1"/>
              <a:t>Compartmentalised</a:t>
            </a:r>
            <a:endParaRPr lang="en-US" b="1" dirty="0"/>
          </a:p>
        </p:txBody>
      </p:sp>
      <p:sp>
        <p:nvSpPr>
          <p:cNvPr id="9" name="Oval 8">
            <a:extLst>
              <a:ext uri="{FF2B5EF4-FFF2-40B4-BE49-F238E27FC236}">
                <a16:creationId xmlns:a16="http://schemas.microsoft.com/office/drawing/2014/main" id="{411043BA-AFF8-4F31-997B-6A6C2ECF62CA}"/>
              </a:ext>
            </a:extLst>
          </p:cNvPr>
          <p:cNvSpPr/>
          <p:nvPr/>
        </p:nvSpPr>
        <p:spPr>
          <a:xfrm>
            <a:off x="7859593" y="4513376"/>
            <a:ext cx="1589314" cy="1582624"/>
          </a:xfrm>
          <a:prstGeom prst="ellipse">
            <a:avLst/>
          </a:prstGeom>
          <a:solidFill>
            <a:schemeClr val="accent6">
              <a:lumMod val="20000"/>
              <a:lumOff val="80000"/>
            </a:schemeClr>
          </a:solid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534322A-7FD7-031A-E49D-1C7DAA7F1A88}"/>
              </a:ext>
            </a:extLst>
          </p:cNvPr>
          <p:cNvSpPr txBox="1"/>
          <p:nvPr/>
        </p:nvSpPr>
        <p:spPr>
          <a:xfrm>
            <a:off x="8301002" y="4704524"/>
            <a:ext cx="706496" cy="1200329"/>
          </a:xfrm>
          <a:prstGeom prst="rect">
            <a:avLst/>
          </a:prstGeom>
          <a:noFill/>
        </p:spPr>
        <p:txBody>
          <a:bodyPr wrap="square" rtlCol="0">
            <a:spAutoFit/>
          </a:bodyPr>
          <a:lstStyle/>
          <a:p>
            <a:r>
              <a:rPr lang="en-US" sz="2400" i="1" dirty="0" err="1"/>
              <a:t>in.K</a:t>
            </a:r>
            <a:endParaRPr lang="en-US" sz="2400" i="1" dirty="0"/>
          </a:p>
          <a:p>
            <a:r>
              <a:rPr lang="en-US" sz="2400" i="1" dirty="0" err="1"/>
              <a:t>in.S</a:t>
            </a:r>
            <a:endParaRPr lang="en-US" sz="2400" i="1" dirty="0"/>
          </a:p>
          <a:p>
            <a:r>
              <a:rPr lang="en-US" sz="2400" i="1" dirty="0" err="1"/>
              <a:t>in.L</a:t>
            </a:r>
            <a:endParaRPr lang="en-US" i="1" dirty="0"/>
          </a:p>
        </p:txBody>
      </p:sp>
      <p:sp>
        <p:nvSpPr>
          <p:cNvPr id="11" name="TextBox 10">
            <a:extLst>
              <a:ext uri="{FF2B5EF4-FFF2-40B4-BE49-F238E27FC236}">
                <a16:creationId xmlns:a16="http://schemas.microsoft.com/office/drawing/2014/main" id="{1F606381-F5C0-61B2-3F88-3F4FFCF0689B}"/>
              </a:ext>
            </a:extLst>
          </p:cNvPr>
          <p:cNvSpPr txBox="1"/>
          <p:nvPr/>
        </p:nvSpPr>
        <p:spPr>
          <a:xfrm>
            <a:off x="6746359" y="4889189"/>
            <a:ext cx="1004924" cy="830997"/>
          </a:xfrm>
          <a:prstGeom prst="rect">
            <a:avLst/>
          </a:prstGeom>
          <a:noFill/>
        </p:spPr>
        <p:txBody>
          <a:bodyPr wrap="square" rtlCol="0">
            <a:spAutoFit/>
          </a:bodyPr>
          <a:lstStyle/>
          <a:p>
            <a:r>
              <a:rPr lang="en-US" sz="2400" i="1" dirty="0" err="1"/>
              <a:t>out.S</a:t>
            </a:r>
            <a:endParaRPr lang="en-US" sz="2400" i="1" dirty="0"/>
          </a:p>
          <a:p>
            <a:r>
              <a:rPr lang="en-US" sz="2400" i="1" dirty="0" err="1"/>
              <a:t>out.L</a:t>
            </a:r>
            <a:endParaRPr lang="en-US" i="1" dirty="0"/>
          </a:p>
        </p:txBody>
      </p:sp>
      <p:pic>
        <p:nvPicPr>
          <p:cNvPr id="13" name="Picture 12" descr="A picture containing text, clock&#10;&#10;Description automatically generated">
            <a:extLst>
              <a:ext uri="{FF2B5EF4-FFF2-40B4-BE49-F238E27FC236}">
                <a16:creationId xmlns:a16="http://schemas.microsoft.com/office/drawing/2014/main" id="{F0E8AC54-324B-2353-060F-E07F1487259F}"/>
              </a:ext>
            </a:extLst>
          </p:cNvPr>
          <p:cNvPicPr>
            <a:picLocks noChangeAspect="1"/>
          </p:cNvPicPr>
          <p:nvPr/>
        </p:nvPicPr>
        <p:blipFill>
          <a:blip r:embed="rId2"/>
          <a:stretch>
            <a:fillRect/>
          </a:stretch>
        </p:blipFill>
        <p:spPr>
          <a:xfrm>
            <a:off x="555171" y="2971619"/>
            <a:ext cx="5115220" cy="703998"/>
          </a:xfrm>
          <a:prstGeom prst="rect">
            <a:avLst/>
          </a:prstGeom>
        </p:spPr>
      </p:pic>
      <p:pic>
        <p:nvPicPr>
          <p:cNvPr id="15" name="Picture 14" descr="Text, letter&#10;&#10;Description automatically generated">
            <a:extLst>
              <a:ext uri="{FF2B5EF4-FFF2-40B4-BE49-F238E27FC236}">
                <a16:creationId xmlns:a16="http://schemas.microsoft.com/office/drawing/2014/main" id="{1BD5CC75-FC58-8D39-7418-08E9A62FA64F}"/>
              </a:ext>
            </a:extLst>
          </p:cNvPr>
          <p:cNvPicPr>
            <a:picLocks noChangeAspect="1"/>
          </p:cNvPicPr>
          <p:nvPr/>
        </p:nvPicPr>
        <p:blipFill>
          <a:blip r:embed="rId3"/>
          <a:stretch>
            <a:fillRect/>
          </a:stretch>
        </p:blipFill>
        <p:spPr>
          <a:xfrm>
            <a:off x="5725885" y="2971619"/>
            <a:ext cx="6198508" cy="1106579"/>
          </a:xfrm>
          <a:prstGeom prst="rect">
            <a:avLst/>
          </a:prstGeom>
        </p:spPr>
      </p:pic>
      <p:sp>
        <p:nvSpPr>
          <p:cNvPr id="16" name="Pentagon 15">
            <a:extLst>
              <a:ext uri="{FF2B5EF4-FFF2-40B4-BE49-F238E27FC236}">
                <a16:creationId xmlns:a16="http://schemas.microsoft.com/office/drawing/2014/main" id="{307B714B-2C24-A3D8-56E6-9AA68079213A}"/>
              </a:ext>
            </a:extLst>
          </p:cNvPr>
          <p:cNvSpPr/>
          <p:nvPr/>
        </p:nvSpPr>
        <p:spPr>
          <a:xfrm>
            <a:off x="801439" y="4575625"/>
            <a:ext cx="5812866" cy="1391477"/>
          </a:xfrm>
          <a:prstGeom prst="homePlate">
            <a:avLst/>
          </a:prstGeom>
          <a:solidFill>
            <a:srgbClr val="00B05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Rate of diffusion is inversely proportional to concentration of interior link particles.</a:t>
            </a:r>
          </a:p>
        </p:txBody>
      </p:sp>
    </p:spTree>
    <p:extLst>
      <p:ext uri="{BB962C8B-B14F-4D97-AF65-F5344CB8AC3E}">
        <p14:creationId xmlns:p14="http://schemas.microsoft.com/office/powerpoint/2010/main" val="2543934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Chart, line chart&#10;&#10;Description automatically generated">
            <a:extLst>
              <a:ext uri="{FF2B5EF4-FFF2-40B4-BE49-F238E27FC236}">
                <a16:creationId xmlns:a16="http://schemas.microsoft.com/office/drawing/2014/main" id="{F0A572C8-4378-2C49-0B7B-760D07AF6EF7}"/>
              </a:ext>
            </a:extLst>
          </p:cNvPr>
          <p:cNvPicPr>
            <a:picLocks noChangeAspect="1"/>
          </p:cNvPicPr>
          <p:nvPr/>
        </p:nvPicPr>
        <p:blipFill rotWithShape="1">
          <a:blip r:embed="rId2"/>
          <a:srcRect t="5573" b="1"/>
          <a:stretch/>
        </p:blipFill>
        <p:spPr>
          <a:xfrm>
            <a:off x="5738191" y="1935037"/>
            <a:ext cx="6422715" cy="4747776"/>
          </a:xfrm>
          <a:prstGeom prst="rect">
            <a:avLst/>
          </a:prstGeom>
        </p:spPr>
      </p:pic>
      <p:sp>
        <p:nvSpPr>
          <p:cNvPr id="2" name="Title 1">
            <a:extLst>
              <a:ext uri="{FF2B5EF4-FFF2-40B4-BE49-F238E27FC236}">
                <a16:creationId xmlns:a16="http://schemas.microsoft.com/office/drawing/2014/main" id="{72ED4283-851D-BA26-A9BE-D1D1850C786C}"/>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MathWorks </a:t>
            </a:r>
            <a:r>
              <a:rPr lang="en-US" b="1" dirty="0" err="1">
                <a:latin typeface="Biome" panose="020B0503030204020804" pitchFamily="34" charset="0"/>
                <a:cs typeface="Biome" panose="020B0503030204020804" pitchFamily="34" charset="0"/>
              </a:rPr>
              <a:t>SimBiology</a:t>
            </a:r>
            <a:endParaRPr lang="en-US" b="1" dirty="0">
              <a:latin typeface="Biome" panose="020B0503030204020804" pitchFamily="34" charset="0"/>
              <a:cs typeface="Biome" panose="020B0503030204020804" pitchFamily="34" charset="0"/>
            </a:endParaRPr>
          </a:p>
        </p:txBody>
      </p:sp>
      <p:pic>
        <p:nvPicPr>
          <p:cNvPr id="6" name="Content Placeholder 5" descr="Chart&#10;&#10;Description automatically generated">
            <a:extLst>
              <a:ext uri="{FF2B5EF4-FFF2-40B4-BE49-F238E27FC236}">
                <a16:creationId xmlns:a16="http://schemas.microsoft.com/office/drawing/2014/main" id="{1E4D1557-AEFD-5713-0B1B-BDCF54DBDB12}"/>
              </a:ext>
            </a:extLst>
          </p:cNvPr>
          <p:cNvPicPr>
            <a:picLocks noGrp="1" noChangeAspect="1"/>
          </p:cNvPicPr>
          <p:nvPr>
            <p:ph sz="half" idx="1"/>
          </p:nvPr>
        </p:nvPicPr>
        <p:blipFill rotWithShape="1">
          <a:blip r:embed="rId3"/>
          <a:srcRect t="5614"/>
          <a:stretch/>
        </p:blipFill>
        <p:spPr>
          <a:xfrm>
            <a:off x="31094" y="2122998"/>
            <a:ext cx="6064906" cy="4549878"/>
          </a:xfrm>
        </p:spPr>
      </p:pic>
      <p:sp>
        <p:nvSpPr>
          <p:cNvPr id="17" name="Content Placeholder 16">
            <a:extLst>
              <a:ext uri="{FF2B5EF4-FFF2-40B4-BE49-F238E27FC236}">
                <a16:creationId xmlns:a16="http://schemas.microsoft.com/office/drawing/2014/main" id="{35722F84-4375-EE07-4F37-2DFEF64C5165}"/>
              </a:ext>
            </a:extLst>
          </p:cNvPr>
          <p:cNvSpPr>
            <a:spLocks noGrp="1"/>
          </p:cNvSpPr>
          <p:nvPr>
            <p:ph sz="half" idx="2"/>
          </p:nvPr>
        </p:nvSpPr>
        <p:spPr/>
        <p:txBody>
          <a:bodyPr/>
          <a:lstStyle/>
          <a:p>
            <a:pPr marL="0" indent="0">
              <a:buNone/>
            </a:pPr>
            <a:r>
              <a:rPr lang="en-US" dirty="0"/>
              <a:t> </a:t>
            </a:r>
          </a:p>
        </p:txBody>
      </p:sp>
      <p:sp>
        <p:nvSpPr>
          <p:cNvPr id="18" name="Content Placeholder 2">
            <a:extLst>
              <a:ext uri="{FF2B5EF4-FFF2-40B4-BE49-F238E27FC236}">
                <a16:creationId xmlns:a16="http://schemas.microsoft.com/office/drawing/2014/main" id="{40C47E1E-CF98-0B34-55B5-EEE6DD6847C1}"/>
              </a:ext>
            </a:extLst>
          </p:cNvPr>
          <p:cNvSpPr txBox="1">
            <a:spLocks/>
          </p:cNvSpPr>
          <p:nvPr/>
        </p:nvSpPr>
        <p:spPr>
          <a:xfrm>
            <a:off x="801439" y="1427117"/>
            <a:ext cx="5181600" cy="5370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Model A: Baseline</a:t>
            </a:r>
          </a:p>
        </p:txBody>
      </p:sp>
      <p:sp>
        <p:nvSpPr>
          <p:cNvPr id="19" name="Content Placeholder 3">
            <a:extLst>
              <a:ext uri="{FF2B5EF4-FFF2-40B4-BE49-F238E27FC236}">
                <a16:creationId xmlns:a16="http://schemas.microsoft.com/office/drawing/2014/main" id="{DF307B74-6346-7920-71A8-DB11D47AD78C}"/>
              </a:ext>
            </a:extLst>
          </p:cNvPr>
          <p:cNvSpPr txBox="1">
            <a:spLocks/>
          </p:cNvSpPr>
          <p:nvPr/>
        </p:nvSpPr>
        <p:spPr>
          <a:xfrm>
            <a:off x="6172200" y="1427117"/>
            <a:ext cx="5181600" cy="5370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Model B: </a:t>
            </a:r>
            <a:r>
              <a:rPr lang="en-US" b="1" dirty="0" err="1"/>
              <a:t>Compartmentalised</a:t>
            </a:r>
            <a:endParaRPr lang="en-US" b="1" dirty="0"/>
          </a:p>
        </p:txBody>
      </p:sp>
    </p:spTree>
    <p:extLst>
      <p:ext uri="{BB962C8B-B14F-4D97-AF65-F5344CB8AC3E}">
        <p14:creationId xmlns:p14="http://schemas.microsoft.com/office/powerpoint/2010/main" val="1798616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30637-D0E5-97A8-DBCE-B185F2BA423F}"/>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Sensitivity</a:t>
            </a:r>
          </a:p>
        </p:txBody>
      </p:sp>
      <p:pic>
        <p:nvPicPr>
          <p:cNvPr id="6" name="Content Placeholder 5" descr="Chart&#10;&#10;Description automatically generated">
            <a:extLst>
              <a:ext uri="{FF2B5EF4-FFF2-40B4-BE49-F238E27FC236}">
                <a16:creationId xmlns:a16="http://schemas.microsoft.com/office/drawing/2014/main" id="{ABCF954E-18A7-2DC0-B12D-342A74103840}"/>
              </a:ext>
            </a:extLst>
          </p:cNvPr>
          <p:cNvPicPr>
            <a:picLocks noGrp="1" noChangeAspect="1"/>
          </p:cNvPicPr>
          <p:nvPr>
            <p:ph sz="half" idx="1"/>
          </p:nvPr>
        </p:nvPicPr>
        <p:blipFill>
          <a:blip r:embed="rId2"/>
          <a:stretch>
            <a:fillRect/>
          </a:stretch>
        </p:blipFill>
        <p:spPr>
          <a:xfrm>
            <a:off x="838200" y="2454275"/>
            <a:ext cx="5092700" cy="4038600"/>
          </a:xfrm>
        </p:spPr>
      </p:pic>
      <p:pic>
        <p:nvPicPr>
          <p:cNvPr id="8" name="Content Placeholder 7" descr="Chart&#10;&#10;Description automatically generated">
            <a:extLst>
              <a:ext uri="{FF2B5EF4-FFF2-40B4-BE49-F238E27FC236}">
                <a16:creationId xmlns:a16="http://schemas.microsoft.com/office/drawing/2014/main" id="{E845A5B1-1469-6D01-2DDE-E588FEFA6E40}"/>
              </a:ext>
            </a:extLst>
          </p:cNvPr>
          <p:cNvPicPr>
            <a:picLocks noGrp="1" noChangeAspect="1"/>
          </p:cNvPicPr>
          <p:nvPr>
            <p:ph sz="half" idx="2"/>
          </p:nvPr>
        </p:nvPicPr>
        <p:blipFill>
          <a:blip r:embed="rId3"/>
          <a:stretch>
            <a:fillRect/>
          </a:stretch>
        </p:blipFill>
        <p:spPr>
          <a:xfrm>
            <a:off x="6261102" y="2454275"/>
            <a:ext cx="5029200" cy="4038600"/>
          </a:xfrm>
        </p:spPr>
      </p:pic>
      <p:sp>
        <p:nvSpPr>
          <p:cNvPr id="12" name="TextBox 11">
            <a:extLst>
              <a:ext uri="{FF2B5EF4-FFF2-40B4-BE49-F238E27FC236}">
                <a16:creationId xmlns:a16="http://schemas.microsoft.com/office/drawing/2014/main" id="{1533797D-3BA2-B272-CD3D-76BBD5FA728C}"/>
              </a:ext>
            </a:extLst>
          </p:cNvPr>
          <p:cNvSpPr txBox="1"/>
          <p:nvPr/>
        </p:nvSpPr>
        <p:spPr>
          <a:xfrm>
            <a:off x="1404257" y="4473575"/>
            <a:ext cx="4691743" cy="1200329"/>
          </a:xfrm>
          <a:prstGeom prst="rect">
            <a:avLst/>
          </a:prstGeom>
          <a:noFill/>
        </p:spPr>
        <p:txBody>
          <a:bodyPr wrap="square" rtlCol="0">
            <a:spAutoFit/>
          </a:bodyPr>
          <a:lstStyle/>
          <a:p>
            <a:pPr marL="342900" indent="-342900">
              <a:buFont typeface="Arial" panose="020B0604020202020204" pitchFamily="34" charset="0"/>
              <a:buChar char="•"/>
            </a:pPr>
            <a:r>
              <a:rPr lang="en-US" sz="2400" dirty="0"/>
              <a:t>‘Chemical’ model sensitive to initial concentration of substrate.</a:t>
            </a:r>
          </a:p>
          <a:p>
            <a:pPr marL="342900" indent="-342900">
              <a:buFont typeface="Arial" panose="020B0604020202020204" pitchFamily="34" charset="0"/>
              <a:buChar char="•"/>
            </a:pPr>
            <a:r>
              <a:rPr lang="en-US" sz="2400" dirty="0"/>
              <a:t>Equilibrium is </a:t>
            </a:r>
            <a:r>
              <a:rPr lang="en-US" sz="2400" b="1" dirty="0"/>
              <a:t>uncontrolled</a:t>
            </a:r>
            <a:r>
              <a:rPr lang="en-US" sz="2400" dirty="0"/>
              <a:t>.</a:t>
            </a:r>
          </a:p>
        </p:txBody>
      </p:sp>
      <p:sp>
        <p:nvSpPr>
          <p:cNvPr id="13" name="TextBox 12">
            <a:extLst>
              <a:ext uri="{FF2B5EF4-FFF2-40B4-BE49-F238E27FC236}">
                <a16:creationId xmlns:a16="http://schemas.microsoft.com/office/drawing/2014/main" id="{9DBEA28F-F3E2-80B6-183E-A220FC4FD9BC}"/>
              </a:ext>
            </a:extLst>
          </p:cNvPr>
          <p:cNvSpPr txBox="1"/>
          <p:nvPr/>
        </p:nvSpPr>
        <p:spPr>
          <a:xfrm>
            <a:off x="7249886" y="4473575"/>
            <a:ext cx="4724401" cy="1200329"/>
          </a:xfrm>
          <a:prstGeom prst="rect">
            <a:avLst/>
          </a:prstGeom>
          <a:noFill/>
        </p:spPr>
        <p:txBody>
          <a:bodyPr wrap="square" rtlCol="0">
            <a:spAutoFit/>
          </a:bodyPr>
          <a:lstStyle/>
          <a:p>
            <a:pPr marL="342900" indent="-342900">
              <a:buFont typeface="Arial" panose="020B0604020202020204" pitchFamily="34" charset="0"/>
              <a:buChar char="•"/>
            </a:pPr>
            <a:r>
              <a:rPr lang="en-US" sz="2400" dirty="0"/>
              <a:t>Artificial life </a:t>
            </a:r>
            <a:r>
              <a:rPr lang="en-US" sz="2400" b="1" dirty="0"/>
              <a:t>not</a:t>
            </a:r>
            <a:r>
              <a:rPr lang="en-US" sz="2400" dirty="0"/>
              <a:t> sensitive to initial concentration of substrate. </a:t>
            </a:r>
          </a:p>
          <a:p>
            <a:pPr marL="342900" indent="-342900">
              <a:buFont typeface="Arial" panose="020B0604020202020204" pitchFamily="34" charset="0"/>
              <a:buChar char="•"/>
            </a:pPr>
            <a:r>
              <a:rPr lang="en-US" sz="2400" dirty="0"/>
              <a:t>Disequilibrium is </a:t>
            </a:r>
            <a:r>
              <a:rPr lang="en-US" sz="2400" b="1" dirty="0"/>
              <a:t>controlled</a:t>
            </a:r>
            <a:r>
              <a:rPr lang="en-US" sz="2400" dirty="0"/>
              <a:t>.</a:t>
            </a:r>
          </a:p>
        </p:txBody>
      </p:sp>
      <p:sp>
        <p:nvSpPr>
          <p:cNvPr id="14" name="Content Placeholder 2">
            <a:extLst>
              <a:ext uri="{FF2B5EF4-FFF2-40B4-BE49-F238E27FC236}">
                <a16:creationId xmlns:a16="http://schemas.microsoft.com/office/drawing/2014/main" id="{2A33A88C-C6EC-C103-13C6-BFF26ED82B83}"/>
              </a:ext>
            </a:extLst>
          </p:cNvPr>
          <p:cNvSpPr txBox="1">
            <a:spLocks/>
          </p:cNvSpPr>
          <p:nvPr/>
        </p:nvSpPr>
        <p:spPr>
          <a:xfrm>
            <a:off x="914400" y="1535400"/>
            <a:ext cx="5181600" cy="5370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Model A: Baseline</a:t>
            </a:r>
          </a:p>
        </p:txBody>
      </p:sp>
      <p:sp>
        <p:nvSpPr>
          <p:cNvPr id="15" name="Content Placeholder 3">
            <a:extLst>
              <a:ext uri="{FF2B5EF4-FFF2-40B4-BE49-F238E27FC236}">
                <a16:creationId xmlns:a16="http://schemas.microsoft.com/office/drawing/2014/main" id="{A5C60857-EBE4-4BAA-E241-1FE01AB34E20}"/>
              </a:ext>
            </a:extLst>
          </p:cNvPr>
          <p:cNvSpPr txBox="1">
            <a:spLocks/>
          </p:cNvSpPr>
          <p:nvPr/>
        </p:nvSpPr>
        <p:spPr>
          <a:xfrm>
            <a:off x="6285161" y="1535400"/>
            <a:ext cx="5181600" cy="5370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Model B: </a:t>
            </a:r>
            <a:r>
              <a:rPr lang="en-US" b="1" dirty="0" err="1"/>
              <a:t>Compartmentalised</a:t>
            </a:r>
            <a:endParaRPr lang="en-US" b="1" dirty="0"/>
          </a:p>
        </p:txBody>
      </p:sp>
    </p:spTree>
    <p:extLst>
      <p:ext uri="{BB962C8B-B14F-4D97-AF65-F5344CB8AC3E}">
        <p14:creationId xmlns:p14="http://schemas.microsoft.com/office/powerpoint/2010/main" val="1189209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linedrawing&#10;&#10;Description automatically generated">
            <a:extLst>
              <a:ext uri="{FF2B5EF4-FFF2-40B4-BE49-F238E27FC236}">
                <a16:creationId xmlns:a16="http://schemas.microsoft.com/office/drawing/2014/main" id="{0B29CBCF-30BA-8198-35D9-3F94C1C372C1}"/>
              </a:ext>
            </a:extLst>
          </p:cNvPr>
          <p:cNvPicPr>
            <a:picLocks noChangeAspect="1"/>
          </p:cNvPicPr>
          <p:nvPr/>
        </p:nvPicPr>
        <p:blipFill rotWithShape="1">
          <a:blip r:embed="rId2"/>
          <a:srcRect r="9793"/>
          <a:stretch/>
        </p:blipFill>
        <p:spPr>
          <a:xfrm>
            <a:off x="6977125" y="1486174"/>
            <a:ext cx="5214875" cy="5006701"/>
          </a:xfrm>
          <a:prstGeom prst="rect">
            <a:avLst/>
          </a:prstGeom>
        </p:spPr>
      </p:pic>
      <p:sp>
        <p:nvSpPr>
          <p:cNvPr id="2" name="Title 1">
            <a:extLst>
              <a:ext uri="{FF2B5EF4-FFF2-40B4-BE49-F238E27FC236}">
                <a16:creationId xmlns:a16="http://schemas.microsoft.com/office/drawing/2014/main" id="{3D5E9C19-7EBA-9FF5-F79E-2D84659D5014}"/>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Conclusion and Questions</a:t>
            </a:r>
          </a:p>
        </p:txBody>
      </p:sp>
      <p:sp>
        <p:nvSpPr>
          <p:cNvPr id="3" name="Content Placeholder 2">
            <a:extLst>
              <a:ext uri="{FF2B5EF4-FFF2-40B4-BE49-F238E27FC236}">
                <a16:creationId xmlns:a16="http://schemas.microsoft.com/office/drawing/2014/main" id="{E9653D43-0567-D920-6885-E4B8196FE17A}"/>
              </a:ext>
            </a:extLst>
          </p:cNvPr>
          <p:cNvSpPr>
            <a:spLocks noGrp="1"/>
          </p:cNvSpPr>
          <p:nvPr>
            <p:ph sz="half" idx="1"/>
          </p:nvPr>
        </p:nvSpPr>
        <p:spPr>
          <a:xfrm>
            <a:off x="838199" y="1690689"/>
            <a:ext cx="6477001" cy="5141636"/>
          </a:xfrm>
        </p:spPr>
        <p:txBody>
          <a:bodyPr>
            <a:normAutofit/>
          </a:bodyPr>
          <a:lstStyle/>
          <a:p>
            <a:pPr marL="0" indent="0">
              <a:buNone/>
            </a:pPr>
            <a:r>
              <a:rPr lang="en-GB" sz="3200" dirty="0">
                <a:effectLst/>
                <a:latin typeface="Fd42948-Identity-H"/>
              </a:rPr>
              <a:t>Mars and beyond…</a:t>
            </a:r>
          </a:p>
          <a:p>
            <a:pPr marL="0" indent="0">
              <a:buNone/>
            </a:pPr>
            <a:endParaRPr lang="en-GB" sz="3200" dirty="0">
              <a:effectLst/>
              <a:latin typeface="Fd42948-Identity-H"/>
            </a:endParaRPr>
          </a:p>
          <a:p>
            <a:pPr marL="0" indent="0">
              <a:buNone/>
            </a:pPr>
            <a:r>
              <a:rPr lang="en-GB" sz="3200" dirty="0">
                <a:effectLst/>
                <a:latin typeface="Fd42948-Identity-H"/>
              </a:rPr>
              <a:t>“</a:t>
            </a:r>
            <a:r>
              <a:rPr lang="en-GB" sz="3200" i="1" dirty="0">
                <a:effectLst/>
                <a:latin typeface="Fd42948-Identity-H"/>
              </a:rPr>
              <a:t>Autopoiesis in the physical space must be viewed as defining living systems anywhere in the universe, however different they may otherwise be from terrestrial ones.”</a:t>
            </a:r>
          </a:p>
          <a:p>
            <a:pPr marL="0" indent="0" algn="r">
              <a:buNone/>
            </a:pPr>
            <a:r>
              <a:rPr lang="en-GB" sz="1800" dirty="0"/>
              <a:t>Autopoiesis and Cognition: </a:t>
            </a:r>
            <a:br>
              <a:rPr lang="en-GB" sz="1800" dirty="0"/>
            </a:br>
            <a:r>
              <a:rPr lang="en-GB" sz="1800" dirty="0"/>
              <a:t>The Realization of the Living (1972)</a:t>
            </a:r>
          </a:p>
          <a:p>
            <a:pPr marL="0" indent="0" algn="r">
              <a:buNone/>
            </a:pPr>
            <a:r>
              <a:rPr lang="en-GB" sz="1800" dirty="0" err="1"/>
              <a:t>Maturana</a:t>
            </a:r>
            <a:r>
              <a:rPr lang="en-GB" sz="1800" dirty="0"/>
              <a:t> and Varela</a:t>
            </a:r>
          </a:p>
          <a:p>
            <a:pPr marL="0" indent="0" algn="r">
              <a:buNone/>
            </a:pPr>
            <a:endParaRPr lang="en-GB" sz="1800" dirty="0"/>
          </a:p>
        </p:txBody>
      </p:sp>
    </p:spTree>
    <p:extLst>
      <p:ext uri="{BB962C8B-B14F-4D97-AF65-F5344CB8AC3E}">
        <p14:creationId xmlns:p14="http://schemas.microsoft.com/office/powerpoint/2010/main" val="79801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0886D-44D1-7983-2FF6-61618543FAE4}"/>
              </a:ext>
            </a:extLst>
          </p:cNvPr>
          <p:cNvSpPr>
            <a:spLocks noGrp="1"/>
          </p:cNvSpPr>
          <p:nvPr>
            <p:ph type="title"/>
          </p:nvPr>
        </p:nvSpPr>
        <p:spPr>
          <a:xfrm>
            <a:off x="838200" y="365126"/>
            <a:ext cx="10515600" cy="1100818"/>
          </a:xfrm>
        </p:spPr>
        <p:txBody>
          <a:bodyPr>
            <a:normAutofit/>
          </a:bodyPr>
          <a:lstStyle/>
          <a:p>
            <a:r>
              <a:rPr lang="en-US" b="1" dirty="0">
                <a:latin typeface="Biome" panose="020B0503030204020804" pitchFamily="34" charset="0"/>
                <a:cs typeface="Biome" panose="020B0503030204020804" pitchFamily="34" charset="0"/>
              </a:rPr>
              <a:t>What is Life? ask </a:t>
            </a:r>
            <a:r>
              <a:rPr lang="en-US" b="1" dirty="0" err="1">
                <a:latin typeface="Biome" panose="020B0503030204020804" pitchFamily="34" charset="0"/>
                <a:cs typeface="Biome" panose="020B0503030204020804" pitchFamily="34" charset="0"/>
              </a:rPr>
              <a:t>ChatGPT</a:t>
            </a:r>
            <a:endParaRPr lang="en-US" b="1" dirty="0">
              <a:latin typeface="Biome" panose="020B0503030204020804" pitchFamily="34" charset="0"/>
              <a:cs typeface="Biome" panose="020B0503030204020804" pitchFamily="34" charset="0"/>
            </a:endParaRPr>
          </a:p>
        </p:txBody>
      </p:sp>
      <p:sp>
        <p:nvSpPr>
          <p:cNvPr id="3" name="Content Placeholder 2">
            <a:extLst>
              <a:ext uri="{FF2B5EF4-FFF2-40B4-BE49-F238E27FC236}">
                <a16:creationId xmlns:a16="http://schemas.microsoft.com/office/drawing/2014/main" id="{D8A7A71C-10E6-2449-FEC0-DD6C3C4481E2}"/>
              </a:ext>
            </a:extLst>
          </p:cNvPr>
          <p:cNvSpPr>
            <a:spLocks noGrp="1"/>
          </p:cNvSpPr>
          <p:nvPr>
            <p:ph sz="half" idx="1"/>
          </p:nvPr>
        </p:nvSpPr>
        <p:spPr>
          <a:xfrm>
            <a:off x="838200" y="1465943"/>
            <a:ext cx="10990943" cy="5392057"/>
          </a:xfrm>
        </p:spPr>
        <p:txBody>
          <a:bodyPr>
            <a:normAutofit/>
          </a:bodyPr>
          <a:lstStyle/>
          <a:p>
            <a:pPr marL="0" indent="0" algn="l">
              <a:buNone/>
            </a:pPr>
            <a:r>
              <a:rPr lang="en-GB" sz="2400" b="0" i="0" u="none" strike="noStrike" dirty="0">
                <a:effectLst/>
                <a:latin typeface="Inter"/>
              </a:rPr>
              <a:t>“</a:t>
            </a:r>
            <a:r>
              <a:rPr lang="en-GB" sz="1600" b="0" i="0" u="none" strike="noStrike" dirty="0">
                <a:solidFill>
                  <a:srgbClr val="374151"/>
                </a:solidFill>
                <a:effectLst/>
                <a:latin typeface="Söhne"/>
              </a:rPr>
              <a:t>Life is a complex and diverse phenomenon that is typically characterized by several key attributes. In general, life refers to the state or quality of being alive, which is exhibited by living organisms. While there is no universally accepted definition of life, common characteristics of life include:</a:t>
            </a:r>
          </a:p>
          <a:p>
            <a:pPr algn="l">
              <a:buFont typeface="+mj-lt"/>
              <a:buAutoNum type="arabicPeriod"/>
            </a:pPr>
            <a:r>
              <a:rPr lang="en-GB" sz="1800" b="0" i="0" u="none" strike="noStrike" dirty="0">
                <a:solidFill>
                  <a:srgbClr val="374151"/>
                </a:solidFill>
                <a:effectLst/>
                <a:latin typeface="Söhne"/>
              </a:rPr>
              <a:t>Cellular organization</a:t>
            </a:r>
            <a:r>
              <a:rPr lang="en-GB" sz="1600" b="0" i="0" u="none" strike="noStrike" dirty="0">
                <a:solidFill>
                  <a:srgbClr val="374151"/>
                </a:solidFill>
                <a:effectLst/>
                <a:latin typeface="Söhne"/>
              </a:rPr>
              <a:t>: Living organisms are composed of cells, which are the basic structural and functional units of life. Cells can be either single-celled (unicellular) or multicellular, and they are capable of performing various physiological functions.</a:t>
            </a:r>
          </a:p>
          <a:p>
            <a:pPr algn="l">
              <a:buFont typeface="+mj-lt"/>
              <a:buAutoNum type="arabicPeriod"/>
            </a:pPr>
            <a:r>
              <a:rPr lang="en-GB" sz="1800" b="0" i="0" u="none" strike="noStrike" dirty="0">
                <a:solidFill>
                  <a:srgbClr val="374151"/>
                </a:solidFill>
                <a:effectLst/>
                <a:latin typeface="Söhne"/>
              </a:rPr>
              <a:t>Metabolism</a:t>
            </a:r>
            <a:r>
              <a:rPr lang="en-GB" sz="1600" b="0" i="0" u="none" strike="noStrike" dirty="0">
                <a:solidFill>
                  <a:srgbClr val="374151"/>
                </a:solidFill>
                <a:effectLst/>
                <a:latin typeface="Söhne"/>
              </a:rPr>
              <a:t>: Life requires energy, and living organisms typically engage in metabolic processes to obtain, use, and store energy. These processes include respiration, digestion, and photosynthesis, among others.</a:t>
            </a:r>
          </a:p>
          <a:p>
            <a:pPr algn="l">
              <a:buFont typeface="+mj-lt"/>
              <a:buAutoNum type="arabicPeriod"/>
            </a:pPr>
            <a:r>
              <a:rPr lang="en-GB" sz="1800" b="0" i="0" u="none" strike="noStrike" dirty="0">
                <a:solidFill>
                  <a:srgbClr val="374151"/>
                </a:solidFill>
                <a:effectLst/>
                <a:latin typeface="Söhne"/>
              </a:rPr>
              <a:t>Homeostasis</a:t>
            </a:r>
            <a:r>
              <a:rPr lang="en-GB" sz="1600" b="0" i="0" u="none" strike="noStrike" dirty="0">
                <a:solidFill>
                  <a:srgbClr val="374151"/>
                </a:solidFill>
                <a:effectLst/>
                <a:latin typeface="Söhne"/>
              </a:rPr>
              <a:t>: Living organisms have the ability to maintain stable internal conditions despite changes in the external environment. This is known as homeostasis and is essential for the proper functioning of cells and organs.</a:t>
            </a:r>
          </a:p>
          <a:p>
            <a:pPr algn="l">
              <a:buFont typeface="+mj-lt"/>
              <a:buAutoNum type="arabicPeriod"/>
            </a:pPr>
            <a:r>
              <a:rPr lang="en-GB" sz="1800" b="0" i="0" u="none" strike="noStrike" dirty="0">
                <a:solidFill>
                  <a:srgbClr val="374151"/>
                </a:solidFill>
                <a:effectLst/>
                <a:latin typeface="Söhne"/>
              </a:rPr>
              <a:t>Growth and development</a:t>
            </a:r>
            <a:r>
              <a:rPr lang="en-GB" sz="1600" b="0" i="0" u="none" strike="noStrike" dirty="0">
                <a:solidFill>
                  <a:srgbClr val="374151"/>
                </a:solidFill>
                <a:effectLst/>
                <a:latin typeface="Söhne"/>
              </a:rPr>
              <a:t>: Living organisms can grow in size and complexity over time, and they can undergo development and maturation from birth to adulthood. This process often involves changes in form, structure, and function.</a:t>
            </a:r>
          </a:p>
          <a:p>
            <a:pPr algn="l">
              <a:buFont typeface="+mj-lt"/>
              <a:buAutoNum type="arabicPeriod"/>
            </a:pPr>
            <a:r>
              <a:rPr lang="en-GB" sz="1800" b="0" i="0" u="none" strike="noStrike" dirty="0">
                <a:solidFill>
                  <a:srgbClr val="374151"/>
                </a:solidFill>
                <a:effectLst/>
                <a:latin typeface="Söhne"/>
              </a:rPr>
              <a:t>Reproduction</a:t>
            </a:r>
            <a:r>
              <a:rPr lang="en-GB" sz="1600" b="0" i="0" u="none" strike="noStrike" dirty="0">
                <a:solidFill>
                  <a:srgbClr val="374151"/>
                </a:solidFill>
                <a:effectLst/>
                <a:latin typeface="Söhne"/>
              </a:rPr>
              <a:t>: Living organisms are capable of reproducing, either sexually or asexually, to produce offspring that inherit genetic traits from their parents. Reproduction is a fundamental characteristic of life that allows for the continuation of species.</a:t>
            </a:r>
          </a:p>
          <a:p>
            <a:pPr algn="l">
              <a:buFont typeface="+mj-lt"/>
              <a:buAutoNum type="arabicPeriod"/>
            </a:pPr>
            <a:r>
              <a:rPr lang="en-GB" sz="1800" b="0" i="0" u="none" strike="noStrike" dirty="0">
                <a:solidFill>
                  <a:srgbClr val="374151"/>
                </a:solidFill>
                <a:effectLst/>
                <a:latin typeface="Söhne"/>
              </a:rPr>
              <a:t>Response to stimuli</a:t>
            </a:r>
            <a:r>
              <a:rPr lang="en-GB" sz="1600" b="0" i="0" u="none" strike="noStrike" dirty="0">
                <a:solidFill>
                  <a:srgbClr val="374151"/>
                </a:solidFill>
                <a:effectLst/>
                <a:latin typeface="Söhne"/>
              </a:rPr>
              <a:t>: Living organisms are capable of sensing and responding to their environment through various mechanisms, such as movement, sensory perception, and </a:t>
            </a:r>
            <a:r>
              <a:rPr lang="en-GB" sz="1600" b="0" i="0" u="none" strike="noStrike" dirty="0" err="1">
                <a:solidFill>
                  <a:srgbClr val="374151"/>
                </a:solidFill>
                <a:effectLst/>
                <a:latin typeface="Söhne"/>
              </a:rPr>
              <a:t>behavioral</a:t>
            </a:r>
            <a:r>
              <a:rPr lang="en-GB" sz="1600" b="0" i="0" u="none" strike="noStrike" dirty="0">
                <a:solidFill>
                  <a:srgbClr val="374151"/>
                </a:solidFill>
                <a:effectLst/>
                <a:latin typeface="Söhne"/>
              </a:rPr>
              <a:t> responses.</a:t>
            </a:r>
          </a:p>
          <a:p>
            <a:pPr algn="l">
              <a:buFont typeface="+mj-lt"/>
              <a:buAutoNum type="arabicPeriod"/>
            </a:pPr>
            <a:r>
              <a:rPr lang="en-GB" sz="1800" b="0" i="0" u="none" strike="noStrike" dirty="0">
                <a:solidFill>
                  <a:srgbClr val="374151"/>
                </a:solidFill>
                <a:effectLst/>
                <a:latin typeface="Söhne"/>
              </a:rPr>
              <a:t>Evolution</a:t>
            </a:r>
            <a:r>
              <a:rPr lang="en-GB" sz="1600" b="0" i="0" u="none" strike="noStrike" dirty="0">
                <a:solidFill>
                  <a:srgbClr val="374151"/>
                </a:solidFill>
                <a:effectLst/>
                <a:latin typeface="Söhne"/>
              </a:rPr>
              <a:t>: Living organisms are subject to the process of evolution, which involves changes in genetic traits over successive generations. Evolution is a driving force behind the diversity and complexity of life on Earth.</a:t>
            </a:r>
            <a:r>
              <a:rPr lang="en-GB" sz="2400" b="0" i="0" u="none" strike="noStrike" dirty="0">
                <a:effectLst/>
                <a:latin typeface="Inter"/>
              </a:rPr>
              <a:t>”</a:t>
            </a:r>
          </a:p>
        </p:txBody>
      </p:sp>
    </p:spTree>
    <p:extLst>
      <p:ext uri="{BB962C8B-B14F-4D97-AF65-F5344CB8AC3E}">
        <p14:creationId xmlns:p14="http://schemas.microsoft.com/office/powerpoint/2010/main" val="3019672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81C31-CBCF-7EE0-9F50-8AFBDEDA777A}"/>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Curiosity</a:t>
            </a:r>
          </a:p>
        </p:txBody>
      </p:sp>
      <p:sp>
        <p:nvSpPr>
          <p:cNvPr id="3" name="Content Placeholder 2">
            <a:extLst>
              <a:ext uri="{FF2B5EF4-FFF2-40B4-BE49-F238E27FC236}">
                <a16:creationId xmlns:a16="http://schemas.microsoft.com/office/drawing/2014/main" id="{C60B09E0-0920-0D9C-0349-CE0F399A91E3}"/>
              </a:ext>
            </a:extLst>
          </p:cNvPr>
          <p:cNvSpPr>
            <a:spLocks noGrp="1"/>
          </p:cNvSpPr>
          <p:nvPr>
            <p:ph sz="half" idx="1"/>
          </p:nvPr>
        </p:nvSpPr>
        <p:spPr>
          <a:xfrm>
            <a:off x="715617" y="5444786"/>
            <a:ext cx="4980333" cy="1036522"/>
          </a:xfrm>
        </p:spPr>
        <p:txBody>
          <a:bodyPr>
            <a:noAutofit/>
          </a:bodyPr>
          <a:lstStyle/>
          <a:p>
            <a:pPr marL="0" indent="0">
              <a:buNone/>
            </a:pPr>
            <a:r>
              <a:rPr lang="en-GB" sz="2400" dirty="0">
                <a:solidFill>
                  <a:srgbClr val="141414"/>
                </a:solidFill>
              </a:rPr>
              <a:t>Curiosity finds t</a:t>
            </a:r>
            <a:r>
              <a:rPr lang="en-GB" sz="2400" b="0" i="0" u="none" strike="noStrike" dirty="0">
                <a:solidFill>
                  <a:srgbClr val="141414"/>
                </a:solidFill>
                <a:effectLst/>
              </a:rPr>
              <a:t>he amount of oxygen on Mars rises 30% in spring &amp; summer.</a:t>
            </a:r>
            <a:endParaRPr lang="en-US" sz="2400" dirty="0"/>
          </a:p>
        </p:txBody>
      </p:sp>
      <p:sp>
        <p:nvSpPr>
          <p:cNvPr id="4" name="Content Placeholder 3">
            <a:extLst>
              <a:ext uri="{FF2B5EF4-FFF2-40B4-BE49-F238E27FC236}">
                <a16:creationId xmlns:a16="http://schemas.microsoft.com/office/drawing/2014/main" id="{68DED0D3-F9DC-5DC7-D21D-BC0E97CC46C6}"/>
              </a:ext>
            </a:extLst>
          </p:cNvPr>
          <p:cNvSpPr>
            <a:spLocks noGrp="1"/>
          </p:cNvSpPr>
          <p:nvPr>
            <p:ph sz="half" idx="2"/>
          </p:nvPr>
        </p:nvSpPr>
        <p:spPr>
          <a:xfrm>
            <a:off x="5845629" y="1825624"/>
            <a:ext cx="5508171" cy="4869089"/>
          </a:xfrm>
        </p:spPr>
        <p:txBody>
          <a:bodyPr>
            <a:normAutofit fontScale="92500"/>
          </a:bodyPr>
          <a:lstStyle/>
          <a:p>
            <a:pPr marL="0" indent="0" algn="l">
              <a:buNone/>
            </a:pPr>
            <a:r>
              <a:rPr lang="en-GB" sz="3000" b="0" i="0" u="none" strike="noStrike" dirty="0">
                <a:solidFill>
                  <a:srgbClr val="333333"/>
                </a:solidFill>
                <a:effectLst/>
              </a:rPr>
              <a:t>A planet bearing life is distinguishable from a sterile one by:</a:t>
            </a:r>
          </a:p>
          <a:p>
            <a:r>
              <a:rPr lang="en-GB" sz="3000" b="0" i="0" u="none" strike="noStrike" dirty="0">
                <a:solidFill>
                  <a:srgbClr val="333333"/>
                </a:solidFill>
                <a:effectLst/>
              </a:rPr>
              <a:t>The omnipresence of intense orderliness and of structures and of events utterly improbable on a basis of thermodynamic equilibrium.</a:t>
            </a:r>
          </a:p>
          <a:p>
            <a:r>
              <a:rPr lang="en-GB" sz="3000" b="0" i="0" u="none" strike="noStrike" dirty="0">
                <a:solidFill>
                  <a:srgbClr val="333333"/>
                </a:solidFill>
                <a:effectLst/>
              </a:rPr>
              <a:t>Extreme departures from an inorganic steady-state equilibrium of chemical potential.</a:t>
            </a:r>
          </a:p>
          <a:p>
            <a:pPr marL="0" indent="0" algn="r">
              <a:buNone/>
            </a:pPr>
            <a:r>
              <a:rPr lang="en-GB" dirty="0">
                <a:solidFill>
                  <a:srgbClr val="333333"/>
                </a:solidFill>
              </a:rPr>
              <a:t>James Lovelock</a:t>
            </a:r>
            <a:endParaRPr lang="en-GB" b="0" i="0" u="none" strike="noStrike" dirty="0">
              <a:solidFill>
                <a:srgbClr val="333333"/>
              </a:solidFill>
              <a:effectLst/>
            </a:endParaRPr>
          </a:p>
        </p:txBody>
      </p:sp>
      <p:pic>
        <p:nvPicPr>
          <p:cNvPr id="1026" name="Picture 2" descr="Curiosity selfie">
            <a:extLst>
              <a:ext uri="{FF2B5EF4-FFF2-40B4-BE49-F238E27FC236}">
                <a16:creationId xmlns:a16="http://schemas.microsoft.com/office/drawing/2014/main" id="{1CB0C482-DEA9-CECE-70C8-1D5FD5A1CD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825625"/>
            <a:ext cx="4857750" cy="3484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1131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0886D-44D1-7983-2FF6-61618543FAE4}"/>
              </a:ext>
            </a:extLst>
          </p:cNvPr>
          <p:cNvSpPr>
            <a:spLocks noGrp="1"/>
          </p:cNvSpPr>
          <p:nvPr>
            <p:ph type="title"/>
          </p:nvPr>
        </p:nvSpPr>
        <p:spPr/>
        <p:txBody>
          <a:bodyPr>
            <a:normAutofit/>
          </a:bodyPr>
          <a:lstStyle/>
          <a:p>
            <a:r>
              <a:rPr lang="en-US" b="1" dirty="0">
                <a:latin typeface="Biome" panose="020B0503030204020804" pitchFamily="34" charset="0"/>
                <a:cs typeface="Biome" panose="020B0503030204020804" pitchFamily="34" charset="0"/>
              </a:rPr>
              <a:t>Autopoiesis</a:t>
            </a:r>
          </a:p>
        </p:txBody>
      </p:sp>
      <p:sp>
        <p:nvSpPr>
          <p:cNvPr id="3" name="Content Placeholder 2">
            <a:extLst>
              <a:ext uri="{FF2B5EF4-FFF2-40B4-BE49-F238E27FC236}">
                <a16:creationId xmlns:a16="http://schemas.microsoft.com/office/drawing/2014/main" id="{D8A7A71C-10E6-2449-FEC0-DD6C3C4481E2}"/>
              </a:ext>
            </a:extLst>
          </p:cNvPr>
          <p:cNvSpPr>
            <a:spLocks noGrp="1"/>
          </p:cNvSpPr>
          <p:nvPr>
            <p:ph sz="half" idx="1"/>
          </p:nvPr>
        </p:nvSpPr>
        <p:spPr>
          <a:xfrm>
            <a:off x="6240879" y="1806812"/>
            <a:ext cx="4850347" cy="4119089"/>
          </a:xfrm>
        </p:spPr>
        <p:txBody>
          <a:bodyPr>
            <a:normAutofit lnSpcReduction="10000"/>
          </a:bodyPr>
          <a:lstStyle/>
          <a:p>
            <a:pPr marL="0" indent="0">
              <a:buNone/>
            </a:pPr>
            <a:r>
              <a:rPr lang="en-GB" sz="3600" dirty="0">
                <a:latin typeface="Inter"/>
              </a:rPr>
              <a:t>F</a:t>
            </a:r>
            <a:r>
              <a:rPr lang="en-GB" sz="3600" b="0" i="0" u="none" strike="noStrike" dirty="0">
                <a:effectLst/>
                <a:latin typeface="Inter"/>
              </a:rPr>
              <a:t>rom Greek:</a:t>
            </a:r>
          </a:p>
          <a:p>
            <a:pPr marL="457200" lvl="1" indent="0">
              <a:buNone/>
            </a:pPr>
            <a:r>
              <a:rPr lang="en-GB" sz="3200" b="0" i="0" u="none" strike="noStrike" dirty="0">
                <a:effectLst/>
                <a:latin typeface="Inter"/>
              </a:rPr>
              <a:t> “auto” </a:t>
            </a:r>
            <a:r>
              <a:rPr lang="en-GB" sz="3200" dirty="0">
                <a:latin typeface="Inter"/>
              </a:rPr>
              <a:t>(</a:t>
            </a:r>
            <a:r>
              <a:rPr lang="en-GB" sz="3200" b="0" i="0" u="none" strike="noStrike" dirty="0">
                <a:effectLst/>
                <a:latin typeface="Inter"/>
              </a:rPr>
              <a:t>self</a:t>
            </a:r>
            <a:r>
              <a:rPr lang="en-GB" sz="3200" dirty="0">
                <a:latin typeface="Inter"/>
              </a:rPr>
              <a:t>)</a:t>
            </a:r>
          </a:p>
          <a:p>
            <a:pPr marL="457200" lvl="1" indent="0">
              <a:buNone/>
            </a:pPr>
            <a:r>
              <a:rPr lang="en-GB" sz="3200" b="0" i="0" u="none" strike="noStrike" dirty="0">
                <a:effectLst/>
                <a:latin typeface="Inter"/>
              </a:rPr>
              <a:t> </a:t>
            </a:r>
            <a:r>
              <a:rPr lang="en-GB" sz="3200" dirty="0">
                <a:latin typeface="Inter"/>
              </a:rPr>
              <a:t>“</a:t>
            </a:r>
            <a:r>
              <a:rPr lang="en-GB" sz="3200" b="0" i="0" u="none" strike="noStrike" dirty="0" err="1">
                <a:effectLst/>
                <a:latin typeface="Inter"/>
              </a:rPr>
              <a:t>poiesis</a:t>
            </a:r>
            <a:r>
              <a:rPr lang="en-GB" sz="3200" dirty="0">
                <a:latin typeface="Inter"/>
              </a:rPr>
              <a:t>”</a:t>
            </a:r>
            <a:r>
              <a:rPr lang="en-GB" sz="3200" b="0" i="0" u="none" strike="noStrike" dirty="0">
                <a:effectLst/>
                <a:latin typeface="Inter"/>
              </a:rPr>
              <a:t> </a:t>
            </a:r>
            <a:r>
              <a:rPr lang="en-GB" sz="3200" dirty="0">
                <a:latin typeface="Inter"/>
              </a:rPr>
              <a:t>(</a:t>
            </a:r>
            <a:r>
              <a:rPr lang="en-GB" sz="3200" b="0" i="0" u="none" strike="noStrike" dirty="0">
                <a:effectLst/>
                <a:latin typeface="Inter"/>
              </a:rPr>
              <a:t>creation) </a:t>
            </a:r>
          </a:p>
          <a:p>
            <a:endParaRPr lang="en-GB" sz="1000" dirty="0">
              <a:solidFill>
                <a:srgbClr val="333333"/>
              </a:solidFill>
              <a:latin typeface="Inter"/>
            </a:endParaRPr>
          </a:p>
          <a:p>
            <a:r>
              <a:rPr lang="en-US" sz="3200" dirty="0"/>
              <a:t>Autopoiesis </a:t>
            </a:r>
            <a:br>
              <a:rPr lang="en-US" sz="3200" dirty="0"/>
            </a:br>
            <a:r>
              <a:rPr lang="en-US" sz="3200" dirty="0"/>
              <a:t>is synonymous with life.</a:t>
            </a:r>
          </a:p>
          <a:p>
            <a:endParaRPr lang="en-US" sz="1100" dirty="0"/>
          </a:p>
          <a:p>
            <a:r>
              <a:rPr lang="en-US" sz="3200" b="1" dirty="0"/>
              <a:t>Artificial</a:t>
            </a:r>
            <a:r>
              <a:rPr lang="en-US" sz="3200" dirty="0"/>
              <a:t> life </a:t>
            </a:r>
            <a:br>
              <a:rPr lang="en-US" sz="3200" dirty="0"/>
            </a:br>
            <a:r>
              <a:rPr lang="en-US" sz="3200" dirty="0"/>
              <a:t>as </a:t>
            </a:r>
            <a:r>
              <a:rPr lang="en-US" sz="3200" b="1" dirty="0"/>
              <a:t>simulated</a:t>
            </a:r>
            <a:r>
              <a:rPr lang="en-US" sz="3200" dirty="0"/>
              <a:t> autopoiesis</a:t>
            </a:r>
          </a:p>
        </p:txBody>
      </p:sp>
      <p:pic>
        <p:nvPicPr>
          <p:cNvPr id="5" name="Picture 4" descr="A picture containing text, worm&#10;&#10;Description automatically generated">
            <a:extLst>
              <a:ext uri="{FF2B5EF4-FFF2-40B4-BE49-F238E27FC236}">
                <a16:creationId xmlns:a16="http://schemas.microsoft.com/office/drawing/2014/main" id="{C33DFEAB-E061-F7E3-6AC2-B3DA7E5110F6}"/>
              </a:ext>
            </a:extLst>
          </p:cNvPr>
          <p:cNvPicPr>
            <a:picLocks noChangeAspect="1"/>
          </p:cNvPicPr>
          <p:nvPr/>
        </p:nvPicPr>
        <p:blipFill>
          <a:blip r:embed="rId2"/>
          <a:stretch>
            <a:fillRect/>
          </a:stretch>
        </p:blipFill>
        <p:spPr>
          <a:xfrm>
            <a:off x="594559" y="1690688"/>
            <a:ext cx="5383746" cy="4235213"/>
          </a:xfrm>
          <a:prstGeom prst="rect">
            <a:avLst/>
          </a:prstGeom>
        </p:spPr>
      </p:pic>
    </p:spTree>
    <p:extLst>
      <p:ext uri="{BB962C8B-B14F-4D97-AF65-F5344CB8AC3E}">
        <p14:creationId xmlns:p14="http://schemas.microsoft.com/office/powerpoint/2010/main" val="1612697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5B18-6053-54E5-1B1D-21D9EDB88E06}"/>
              </a:ext>
            </a:extLst>
          </p:cNvPr>
          <p:cNvSpPr>
            <a:spLocks noGrp="1"/>
          </p:cNvSpPr>
          <p:nvPr>
            <p:ph type="title"/>
          </p:nvPr>
        </p:nvSpPr>
        <p:spPr/>
        <p:txBody>
          <a:bodyPr/>
          <a:lstStyle/>
          <a:p>
            <a:r>
              <a:rPr lang="en-US" b="1" dirty="0">
                <a:latin typeface="Biome" panose="020B0604020202020204" pitchFamily="34" charset="0"/>
                <a:cs typeface="Biome" panose="020B0604020202020204" pitchFamily="34" charset="0"/>
              </a:rPr>
              <a:t>Living Machines</a:t>
            </a:r>
          </a:p>
        </p:txBody>
      </p:sp>
      <p:sp>
        <p:nvSpPr>
          <p:cNvPr id="3" name="Content Placeholder 2">
            <a:extLst>
              <a:ext uri="{FF2B5EF4-FFF2-40B4-BE49-F238E27FC236}">
                <a16:creationId xmlns:a16="http://schemas.microsoft.com/office/drawing/2014/main" id="{41D18119-3BD0-5D58-7806-BCA351E3E927}"/>
              </a:ext>
            </a:extLst>
          </p:cNvPr>
          <p:cNvSpPr>
            <a:spLocks noGrp="1"/>
          </p:cNvSpPr>
          <p:nvPr>
            <p:ph sz="half" idx="1"/>
          </p:nvPr>
        </p:nvSpPr>
        <p:spPr>
          <a:xfrm>
            <a:off x="838201" y="1847396"/>
            <a:ext cx="5800105" cy="4351338"/>
          </a:xfrm>
        </p:spPr>
        <p:txBody>
          <a:bodyPr>
            <a:normAutofit lnSpcReduction="10000"/>
          </a:bodyPr>
          <a:lstStyle/>
          <a:p>
            <a:pPr marL="0" indent="0">
              <a:buNone/>
            </a:pPr>
            <a:r>
              <a:rPr lang="en-GB" sz="3200" dirty="0"/>
              <a:t>Life 	= Organisational Closure </a:t>
            </a:r>
          </a:p>
          <a:p>
            <a:pPr marL="0" indent="0">
              <a:buNone/>
            </a:pPr>
            <a:r>
              <a:rPr lang="en-GB" sz="3200" dirty="0"/>
              <a:t>	+ Structural closure</a:t>
            </a:r>
          </a:p>
          <a:p>
            <a:pPr marL="0" indent="0">
              <a:buNone/>
            </a:pPr>
            <a:endParaRPr lang="en-GB" sz="3200" dirty="0"/>
          </a:p>
          <a:p>
            <a:pPr marL="0" indent="0">
              <a:buNone/>
            </a:pPr>
            <a:r>
              <a:rPr lang="en-GB" sz="3200" dirty="0"/>
              <a:t>“</a:t>
            </a:r>
            <a:r>
              <a:rPr lang="en-GB" sz="3200" i="1" dirty="0"/>
              <a:t>A universe comes into being when a space is severed into two. A unity is defined</a:t>
            </a:r>
            <a:r>
              <a:rPr lang="en-GB" sz="3200" dirty="0"/>
              <a:t>.”</a:t>
            </a:r>
          </a:p>
          <a:p>
            <a:pPr marL="0" indent="0">
              <a:buNone/>
            </a:pPr>
            <a:endParaRPr lang="en-GB" sz="1200" dirty="0"/>
          </a:p>
          <a:p>
            <a:pPr marL="0" indent="0" algn="r">
              <a:buNone/>
            </a:pPr>
            <a:br>
              <a:rPr lang="en-GB" dirty="0"/>
            </a:br>
            <a:r>
              <a:rPr lang="en-GB" sz="2200" dirty="0"/>
              <a:t>Autopoiesis and Cognition: </a:t>
            </a:r>
            <a:br>
              <a:rPr lang="en-GB" sz="2200" dirty="0"/>
            </a:br>
            <a:r>
              <a:rPr lang="en-GB" sz="2200" dirty="0"/>
              <a:t>The Realization of the Living (1972)</a:t>
            </a:r>
            <a:endParaRPr lang="en-US" dirty="0"/>
          </a:p>
        </p:txBody>
      </p:sp>
      <p:pic>
        <p:nvPicPr>
          <p:cNvPr id="9" name="Picture 8" descr="A picture containing text&#10;&#10;Description automatically generated">
            <a:extLst>
              <a:ext uri="{FF2B5EF4-FFF2-40B4-BE49-F238E27FC236}">
                <a16:creationId xmlns:a16="http://schemas.microsoft.com/office/drawing/2014/main" id="{B856DFB6-6821-BEBD-B695-3C94A89BC118}"/>
              </a:ext>
            </a:extLst>
          </p:cNvPr>
          <p:cNvPicPr>
            <a:picLocks noChangeAspect="1"/>
          </p:cNvPicPr>
          <p:nvPr/>
        </p:nvPicPr>
        <p:blipFill>
          <a:blip r:embed="rId2"/>
          <a:stretch>
            <a:fillRect/>
          </a:stretch>
        </p:blipFill>
        <p:spPr>
          <a:xfrm>
            <a:off x="7179303" y="1847396"/>
            <a:ext cx="4766890" cy="2901586"/>
          </a:xfrm>
          <a:prstGeom prst="rect">
            <a:avLst/>
          </a:prstGeom>
        </p:spPr>
      </p:pic>
    </p:spTree>
    <p:extLst>
      <p:ext uri="{BB962C8B-B14F-4D97-AF65-F5344CB8AC3E}">
        <p14:creationId xmlns:p14="http://schemas.microsoft.com/office/powerpoint/2010/main" val="3186853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0ACCE-71E7-2FA9-68FF-1DCCD513051B}"/>
              </a:ext>
            </a:extLst>
          </p:cNvPr>
          <p:cNvSpPr>
            <a:spLocks noGrp="1"/>
          </p:cNvSpPr>
          <p:nvPr>
            <p:ph type="title"/>
          </p:nvPr>
        </p:nvSpPr>
        <p:spPr/>
        <p:txBody>
          <a:bodyPr/>
          <a:lstStyle/>
          <a:p>
            <a:r>
              <a:rPr lang="en-US" b="1" dirty="0" err="1">
                <a:latin typeface="Biome" panose="020B0503030204020804" pitchFamily="34" charset="0"/>
                <a:cs typeface="Biome" panose="020B0503030204020804" pitchFamily="34" charset="0"/>
              </a:rPr>
              <a:t>Organisational</a:t>
            </a:r>
            <a:r>
              <a:rPr lang="en-US" b="1" dirty="0">
                <a:latin typeface="Biome" panose="020B0503030204020804" pitchFamily="34" charset="0"/>
                <a:cs typeface="Biome" panose="020B0503030204020804" pitchFamily="34" charset="0"/>
              </a:rPr>
              <a:t> Closure</a:t>
            </a:r>
          </a:p>
        </p:txBody>
      </p:sp>
      <p:sp>
        <p:nvSpPr>
          <p:cNvPr id="4" name="Content Placeholder 3">
            <a:extLst>
              <a:ext uri="{FF2B5EF4-FFF2-40B4-BE49-F238E27FC236}">
                <a16:creationId xmlns:a16="http://schemas.microsoft.com/office/drawing/2014/main" id="{EBA90667-A391-051D-06D3-5C060F91AEF5}"/>
              </a:ext>
            </a:extLst>
          </p:cNvPr>
          <p:cNvSpPr>
            <a:spLocks noGrp="1"/>
          </p:cNvSpPr>
          <p:nvPr>
            <p:ph sz="half" idx="2"/>
          </p:nvPr>
        </p:nvSpPr>
        <p:spPr/>
        <p:txBody>
          <a:bodyPr/>
          <a:lstStyle/>
          <a:p>
            <a:pPr marL="0" indent="0">
              <a:buNone/>
            </a:pPr>
            <a:r>
              <a:rPr lang="en-GB" sz="3200" i="1" dirty="0"/>
              <a:t>A network of processes of self-production of components.</a:t>
            </a:r>
          </a:p>
          <a:p>
            <a:pPr marL="0" indent="0">
              <a:buNone/>
            </a:pPr>
            <a:r>
              <a:rPr lang="en-GB" sz="2800" dirty="0"/>
              <a:t>examples:</a:t>
            </a:r>
          </a:p>
          <a:p>
            <a:r>
              <a:rPr lang="en-GB" sz="3200" i="1" dirty="0"/>
              <a:t>chemical reactions</a:t>
            </a:r>
          </a:p>
          <a:p>
            <a:r>
              <a:rPr lang="en-GB" sz="3200" i="1" dirty="0"/>
              <a:t>fire</a:t>
            </a:r>
          </a:p>
          <a:p>
            <a:r>
              <a:rPr lang="en-GB" sz="3200" i="1" dirty="0"/>
              <a:t>nuclear explosion</a:t>
            </a:r>
          </a:p>
          <a:p>
            <a:r>
              <a:rPr lang="en-GB" sz="3200" i="1" dirty="0"/>
              <a:t>Covid virus</a:t>
            </a:r>
          </a:p>
          <a:p>
            <a:r>
              <a:rPr lang="en-GB" sz="3200" i="1" dirty="0"/>
              <a:t>Krebs cycle</a:t>
            </a:r>
          </a:p>
          <a:p>
            <a:pPr marL="0" indent="0">
              <a:buNone/>
            </a:pPr>
            <a:endParaRPr lang="en-GB" sz="2800" i="1" dirty="0"/>
          </a:p>
          <a:p>
            <a:endParaRPr lang="en-US" dirty="0"/>
          </a:p>
        </p:txBody>
      </p:sp>
      <p:pic>
        <p:nvPicPr>
          <p:cNvPr id="8" name="Content Placeholder 7">
            <a:extLst>
              <a:ext uri="{FF2B5EF4-FFF2-40B4-BE49-F238E27FC236}">
                <a16:creationId xmlns:a16="http://schemas.microsoft.com/office/drawing/2014/main" id="{130379FA-E7BD-AC7C-1BB5-7ACA3192216D}"/>
              </a:ext>
            </a:extLst>
          </p:cNvPr>
          <p:cNvPicPr>
            <a:picLocks noGrp="1" noChangeAspect="1"/>
          </p:cNvPicPr>
          <p:nvPr>
            <p:ph sz="half" idx="1"/>
          </p:nvPr>
        </p:nvPicPr>
        <p:blipFill rotWithShape="1">
          <a:blip r:embed="rId2"/>
          <a:srcRect l="19328" r="16244"/>
          <a:stretch/>
        </p:blipFill>
        <p:spPr>
          <a:xfrm>
            <a:off x="838200" y="2017617"/>
            <a:ext cx="4487333" cy="3967353"/>
          </a:xfrm>
        </p:spPr>
      </p:pic>
    </p:spTree>
    <p:extLst>
      <p:ext uri="{BB962C8B-B14F-4D97-AF65-F5344CB8AC3E}">
        <p14:creationId xmlns:p14="http://schemas.microsoft.com/office/powerpoint/2010/main" val="1674873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6AC74-4F9D-3CCC-73E3-93BBD739D881}"/>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Structural Closure</a:t>
            </a:r>
          </a:p>
        </p:txBody>
      </p:sp>
      <p:pic>
        <p:nvPicPr>
          <p:cNvPr id="6" name="Content Placeholder 5" descr="A picture containing worm, invertebrate, outdoor object, colorful&#10;&#10;Description automatically generated">
            <a:extLst>
              <a:ext uri="{FF2B5EF4-FFF2-40B4-BE49-F238E27FC236}">
                <a16:creationId xmlns:a16="http://schemas.microsoft.com/office/drawing/2014/main" id="{3F73C933-B590-E5A5-23F9-0692AE2A9DE4}"/>
              </a:ext>
            </a:extLst>
          </p:cNvPr>
          <p:cNvPicPr>
            <a:picLocks noGrp="1" noChangeAspect="1"/>
          </p:cNvPicPr>
          <p:nvPr>
            <p:ph sz="half" idx="1"/>
          </p:nvPr>
        </p:nvPicPr>
        <p:blipFill>
          <a:blip r:embed="rId2"/>
          <a:stretch>
            <a:fillRect/>
          </a:stretch>
        </p:blipFill>
        <p:spPr>
          <a:xfrm>
            <a:off x="1316044" y="1825625"/>
            <a:ext cx="4225911" cy="4351338"/>
          </a:xfrm>
        </p:spPr>
      </p:pic>
      <p:sp>
        <p:nvSpPr>
          <p:cNvPr id="4" name="Content Placeholder 3">
            <a:extLst>
              <a:ext uri="{FF2B5EF4-FFF2-40B4-BE49-F238E27FC236}">
                <a16:creationId xmlns:a16="http://schemas.microsoft.com/office/drawing/2014/main" id="{31C2DDE3-4497-C659-466A-667C963FB46F}"/>
              </a:ext>
            </a:extLst>
          </p:cNvPr>
          <p:cNvSpPr>
            <a:spLocks noGrp="1"/>
          </p:cNvSpPr>
          <p:nvPr>
            <p:ph sz="half" idx="2"/>
          </p:nvPr>
        </p:nvSpPr>
        <p:spPr/>
        <p:txBody>
          <a:bodyPr/>
          <a:lstStyle/>
          <a:p>
            <a:pPr marL="0" indent="0">
              <a:buNone/>
            </a:pPr>
            <a:r>
              <a:rPr lang="en-GB" sz="3200" i="1" dirty="0"/>
              <a:t>The emergence of a boundary dividing self from non-self. </a:t>
            </a:r>
          </a:p>
          <a:p>
            <a:pPr marL="0" indent="0">
              <a:buNone/>
            </a:pPr>
            <a:r>
              <a:rPr lang="en-GB" i="1" dirty="0"/>
              <a:t>examples</a:t>
            </a:r>
          </a:p>
          <a:p>
            <a:r>
              <a:rPr lang="en-GB" sz="3200" i="1" dirty="0"/>
              <a:t>cell wall</a:t>
            </a:r>
          </a:p>
          <a:p>
            <a:r>
              <a:rPr lang="en-GB" sz="3200" i="1" dirty="0"/>
              <a:t>crystals</a:t>
            </a:r>
          </a:p>
          <a:p>
            <a:r>
              <a:rPr lang="en-GB" sz="3200" i="1" dirty="0"/>
              <a:t>soap bubble</a:t>
            </a:r>
          </a:p>
          <a:p>
            <a:r>
              <a:rPr lang="en-GB" sz="3200" i="1" dirty="0"/>
              <a:t>corral</a:t>
            </a:r>
          </a:p>
          <a:p>
            <a:endParaRPr lang="en-US" sz="3200" dirty="0"/>
          </a:p>
        </p:txBody>
      </p:sp>
    </p:spTree>
    <p:extLst>
      <p:ext uri="{BB962C8B-B14F-4D97-AF65-F5344CB8AC3E}">
        <p14:creationId xmlns:p14="http://schemas.microsoft.com/office/powerpoint/2010/main" val="3340011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4066C-8336-0FBB-1138-1811042370F0}"/>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Varela’s Cellular Automaton*</a:t>
            </a:r>
          </a:p>
        </p:txBody>
      </p:sp>
      <p:pic>
        <p:nvPicPr>
          <p:cNvPr id="6" name="Content Placeholder 5" descr="A picture containing kitchenware&#10;&#10;Description automatically generated">
            <a:extLst>
              <a:ext uri="{FF2B5EF4-FFF2-40B4-BE49-F238E27FC236}">
                <a16:creationId xmlns:a16="http://schemas.microsoft.com/office/drawing/2014/main" id="{6BD763AC-DE27-5EA6-E31F-4862E32189A0}"/>
              </a:ext>
            </a:extLst>
          </p:cNvPr>
          <p:cNvPicPr>
            <a:picLocks noGrp="1" noChangeAspect="1"/>
          </p:cNvPicPr>
          <p:nvPr>
            <p:ph sz="half" idx="2"/>
          </p:nvPr>
        </p:nvPicPr>
        <p:blipFill>
          <a:blip r:embed="rId2"/>
          <a:stretch>
            <a:fillRect/>
          </a:stretch>
        </p:blipFill>
        <p:spPr>
          <a:xfrm rot="5400000">
            <a:off x="767388" y="1605980"/>
            <a:ext cx="2654187" cy="2823603"/>
          </a:xfrm>
        </p:spPr>
      </p:pic>
      <p:pic>
        <p:nvPicPr>
          <p:cNvPr id="8" name="Picture 7" descr="A picture containing text, clipart&#10;&#10;Description automatically generated">
            <a:extLst>
              <a:ext uri="{FF2B5EF4-FFF2-40B4-BE49-F238E27FC236}">
                <a16:creationId xmlns:a16="http://schemas.microsoft.com/office/drawing/2014/main" id="{E81739A7-0DA6-CCD0-9219-8A54ECA15B1F}"/>
              </a:ext>
            </a:extLst>
          </p:cNvPr>
          <p:cNvPicPr>
            <a:picLocks noChangeAspect="1"/>
          </p:cNvPicPr>
          <p:nvPr/>
        </p:nvPicPr>
        <p:blipFill>
          <a:blip r:embed="rId3"/>
          <a:stretch>
            <a:fillRect/>
          </a:stretch>
        </p:blipFill>
        <p:spPr>
          <a:xfrm>
            <a:off x="3617091" y="1690688"/>
            <a:ext cx="2478909" cy="2654186"/>
          </a:xfrm>
          <a:prstGeom prst="rect">
            <a:avLst/>
          </a:prstGeom>
        </p:spPr>
      </p:pic>
      <p:pic>
        <p:nvPicPr>
          <p:cNvPr id="10" name="Picture 9" descr="A picture containing shape&#10;&#10;Description automatically generated">
            <a:extLst>
              <a:ext uri="{FF2B5EF4-FFF2-40B4-BE49-F238E27FC236}">
                <a16:creationId xmlns:a16="http://schemas.microsoft.com/office/drawing/2014/main" id="{DCF6E3D1-ACD3-B63B-55BA-D31064042FA1}"/>
              </a:ext>
            </a:extLst>
          </p:cNvPr>
          <p:cNvPicPr>
            <a:picLocks noChangeAspect="1"/>
          </p:cNvPicPr>
          <p:nvPr/>
        </p:nvPicPr>
        <p:blipFill>
          <a:blip r:embed="rId4"/>
          <a:stretch>
            <a:fillRect/>
          </a:stretch>
        </p:blipFill>
        <p:spPr>
          <a:xfrm>
            <a:off x="6323173" y="1690688"/>
            <a:ext cx="2603144" cy="2654186"/>
          </a:xfrm>
          <a:prstGeom prst="rect">
            <a:avLst/>
          </a:prstGeom>
        </p:spPr>
      </p:pic>
      <p:pic>
        <p:nvPicPr>
          <p:cNvPr id="12" name="Picture 11" descr="A picture containing text&#10;&#10;Description automatically generated">
            <a:extLst>
              <a:ext uri="{FF2B5EF4-FFF2-40B4-BE49-F238E27FC236}">
                <a16:creationId xmlns:a16="http://schemas.microsoft.com/office/drawing/2014/main" id="{5E7B5841-11A0-EFB5-1AA9-2162A122EF9B}"/>
              </a:ext>
            </a:extLst>
          </p:cNvPr>
          <p:cNvPicPr>
            <a:picLocks noChangeAspect="1"/>
          </p:cNvPicPr>
          <p:nvPr/>
        </p:nvPicPr>
        <p:blipFill>
          <a:blip r:embed="rId5"/>
          <a:stretch>
            <a:fillRect/>
          </a:stretch>
        </p:blipFill>
        <p:spPr>
          <a:xfrm>
            <a:off x="9037125" y="1705133"/>
            <a:ext cx="2603144" cy="2603144"/>
          </a:xfrm>
          <a:prstGeom prst="rect">
            <a:avLst/>
          </a:prstGeom>
        </p:spPr>
      </p:pic>
      <p:sp>
        <p:nvSpPr>
          <p:cNvPr id="13" name="TextBox 12">
            <a:extLst>
              <a:ext uri="{FF2B5EF4-FFF2-40B4-BE49-F238E27FC236}">
                <a16:creationId xmlns:a16="http://schemas.microsoft.com/office/drawing/2014/main" id="{DE927BE8-A34D-46BC-7B70-7181D8CAA468}"/>
              </a:ext>
            </a:extLst>
          </p:cNvPr>
          <p:cNvSpPr txBox="1"/>
          <p:nvPr/>
        </p:nvSpPr>
        <p:spPr>
          <a:xfrm>
            <a:off x="838202" y="4344874"/>
            <a:ext cx="2362200" cy="1384995"/>
          </a:xfrm>
          <a:prstGeom prst="rect">
            <a:avLst/>
          </a:prstGeom>
          <a:noFill/>
        </p:spPr>
        <p:txBody>
          <a:bodyPr wrap="square" rtlCol="0">
            <a:spAutoFit/>
          </a:bodyPr>
          <a:lstStyle/>
          <a:p>
            <a:r>
              <a:rPr lang="en-US" sz="2800" dirty="0">
                <a:solidFill>
                  <a:schemeClr val="accent1">
                    <a:lumMod val="75000"/>
                  </a:schemeClr>
                </a:solidFill>
              </a:rPr>
              <a:t>1) Catalyst in </a:t>
            </a:r>
            <a:br>
              <a:rPr lang="en-US" sz="2800" dirty="0">
                <a:solidFill>
                  <a:schemeClr val="accent1">
                    <a:lumMod val="75000"/>
                  </a:schemeClr>
                </a:solidFill>
              </a:rPr>
            </a:br>
            <a:r>
              <a:rPr lang="en-US" sz="2800" dirty="0">
                <a:solidFill>
                  <a:schemeClr val="accent1">
                    <a:lumMod val="75000"/>
                  </a:schemeClr>
                </a:solidFill>
              </a:rPr>
              <a:t>a sea of substrate</a:t>
            </a:r>
          </a:p>
        </p:txBody>
      </p:sp>
      <p:sp>
        <p:nvSpPr>
          <p:cNvPr id="14" name="TextBox 13">
            <a:extLst>
              <a:ext uri="{FF2B5EF4-FFF2-40B4-BE49-F238E27FC236}">
                <a16:creationId xmlns:a16="http://schemas.microsoft.com/office/drawing/2014/main" id="{434B2F4F-79BE-4936-ACCF-DE66F7C2E021}"/>
              </a:ext>
            </a:extLst>
          </p:cNvPr>
          <p:cNvSpPr txBox="1"/>
          <p:nvPr/>
        </p:nvSpPr>
        <p:spPr>
          <a:xfrm>
            <a:off x="3617091" y="4344874"/>
            <a:ext cx="2478909" cy="954107"/>
          </a:xfrm>
          <a:prstGeom prst="rect">
            <a:avLst/>
          </a:prstGeom>
          <a:noFill/>
        </p:spPr>
        <p:txBody>
          <a:bodyPr wrap="square" rtlCol="0">
            <a:spAutoFit/>
          </a:bodyPr>
          <a:lstStyle/>
          <a:p>
            <a:r>
              <a:rPr lang="en-US" sz="2800" dirty="0">
                <a:solidFill>
                  <a:schemeClr val="accent1">
                    <a:lumMod val="75000"/>
                  </a:schemeClr>
                </a:solidFill>
              </a:rPr>
              <a:t>2) Substrate fused into links</a:t>
            </a:r>
          </a:p>
        </p:txBody>
      </p:sp>
      <p:sp>
        <p:nvSpPr>
          <p:cNvPr id="15" name="TextBox 14">
            <a:extLst>
              <a:ext uri="{FF2B5EF4-FFF2-40B4-BE49-F238E27FC236}">
                <a16:creationId xmlns:a16="http://schemas.microsoft.com/office/drawing/2014/main" id="{C21C1F3E-A38C-2AD7-DC3E-F9099D450FB3}"/>
              </a:ext>
            </a:extLst>
          </p:cNvPr>
          <p:cNvSpPr txBox="1"/>
          <p:nvPr/>
        </p:nvSpPr>
        <p:spPr>
          <a:xfrm>
            <a:off x="6385291" y="4344874"/>
            <a:ext cx="2478909" cy="523220"/>
          </a:xfrm>
          <a:prstGeom prst="rect">
            <a:avLst/>
          </a:prstGeom>
          <a:noFill/>
        </p:spPr>
        <p:txBody>
          <a:bodyPr wrap="square" rtlCol="0">
            <a:spAutoFit/>
          </a:bodyPr>
          <a:lstStyle/>
          <a:p>
            <a:r>
              <a:rPr lang="en-US" sz="2800" dirty="0">
                <a:solidFill>
                  <a:schemeClr val="accent1">
                    <a:lumMod val="75000"/>
                  </a:schemeClr>
                </a:solidFill>
              </a:rPr>
              <a:t>3) Bonds form</a:t>
            </a:r>
          </a:p>
        </p:txBody>
      </p:sp>
      <p:sp>
        <p:nvSpPr>
          <p:cNvPr id="16" name="TextBox 15">
            <a:extLst>
              <a:ext uri="{FF2B5EF4-FFF2-40B4-BE49-F238E27FC236}">
                <a16:creationId xmlns:a16="http://schemas.microsoft.com/office/drawing/2014/main" id="{B2AAD121-449A-0571-8DBC-14B48CC4D881}"/>
              </a:ext>
            </a:extLst>
          </p:cNvPr>
          <p:cNvSpPr txBox="1"/>
          <p:nvPr/>
        </p:nvSpPr>
        <p:spPr>
          <a:xfrm>
            <a:off x="9099243" y="4344874"/>
            <a:ext cx="2478909" cy="954107"/>
          </a:xfrm>
          <a:prstGeom prst="rect">
            <a:avLst/>
          </a:prstGeom>
          <a:noFill/>
        </p:spPr>
        <p:txBody>
          <a:bodyPr wrap="square" rtlCol="0">
            <a:spAutoFit/>
          </a:bodyPr>
          <a:lstStyle/>
          <a:p>
            <a:r>
              <a:rPr lang="en-US" sz="2800" dirty="0">
                <a:solidFill>
                  <a:schemeClr val="accent1">
                    <a:lumMod val="75000"/>
                  </a:schemeClr>
                </a:solidFill>
              </a:rPr>
              <a:t>4) Boundary defines a </a:t>
            </a:r>
            <a:r>
              <a:rPr lang="en-US" sz="2800" b="1" dirty="0">
                <a:solidFill>
                  <a:schemeClr val="accent1">
                    <a:lumMod val="75000"/>
                  </a:schemeClr>
                </a:solidFill>
              </a:rPr>
              <a:t>unity</a:t>
            </a:r>
          </a:p>
        </p:txBody>
      </p:sp>
      <p:sp>
        <p:nvSpPr>
          <p:cNvPr id="17" name="TextBox 16">
            <a:extLst>
              <a:ext uri="{FF2B5EF4-FFF2-40B4-BE49-F238E27FC236}">
                <a16:creationId xmlns:a16="http://schemas.microsoft.com/office/drawing/2014/main" id="{AD7A5D00-85E7-0A26-D0F3-AAC3B1B0D880}"/>
              </a:ext>
            </a:extLst>
          </p:cNvPr>
          <p:cNvSpPr txBox="1"/>
          <p:nvPr/>
        </p:nvSpPr>
        <p:spPr>
          <a:xfrm>
            <a:off x="838200" y="6050960"/>
            <a:ext cx="10031361" cy="584775"/>
          </a:xfrm>
          <a:prstGeom prst="rect">
            <a:avLst/>
          </a:prstGeom>
          <a:noFill/>
        </p:spPr>
        <p:txBody>
          <a:bodyPr wrap="square" rtlCol="0">
            <a:spAutoFit/>
          </a:bodyPr>
          <a:lstStyle/>
          <a:p>
            <a:r>
              <a:rPr lang="en-US" sz="3200" dirty="0"/>
              <a:t>*Principles of Biological Autonomy (1979)</a:t>
            </a:r>
          </a:p>
        </p:txBody>
      </p:sp>
    </p:spTree>
    <p:extLst>
      <p:ext uri="{BB962C8B-B14F-4D97-AF65-F5344CB8AC3E}">
        <p14:creationId xmlns:p14="http://schemas.microsoft.com/office/powerpoint/2010/main" val="1545702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A66EA-770F-0AE4-9202-BE4850B9E972}"/>
              </a:ext>
            </a:extLst>
          </p:cNvPr>
          <p:cNvSpPr>
            <a:spLocks noGrp="1"/>
          </p:cNvSpPr>
          <p:nvPr>
            <p:ph type="title"/>
          </p:nvPr>
        </p:nvSpPr>
        <p:spPr/>
        <p:txBody>
          <a:bodyPr/>
          <a:lstStyle/>
          <a:p>
            <a:r>
              <a:rPr lang="en-US" b="1" dirty="0">
                <a:latin typeface="Biome" panose="020B0503030204020804" pitchFamily="34" charset="0"/>
                <a:cs typeface="Biome" panose="020B0503030204020804" pitchFamily="34" charset="0"/>
              </a:rPr>
              <a:t>Reaction rules</a:t>
            </a:r>
          </a:p>
        </p:txBody>
      </p:sp>
      <p:pic>
        <p:nvPicPr>
          <p:cNvPr id="6" name="Content Placeholder 5" descr="Text, letter&#10;&#10;Description automatically generated">
            <a:extLst>
              <a:ext uri="{FF2B5EF4-FFF2-40B4-BE49-F238E27FC236}">
                <a16:creationId xmlns:a16="http://schemas.microsoft.com/office/drawing/2014/main" id="{DD8B5AB3-8D62-6460-D20E-D73490A988A3}"/>
              </a:ext>
            </a:extLst>
          </p:cNvPr>
          <p:cNvPicPr>
            <a:picLocks noGrp="1" noChangeAspect="1"/>
          </p:cNvPicPr>
          <p:nvPr>
            <p:ph sz="half" idx="1"/>
          </p:nvPr>
        </p:nvPicPr>
        <p:blipFill rotWithShape="1">
          <a:blip r:embed="rId2" cstate="screen">
            <a:extLst>
              <a:ext uri="{28A0092B-C50C-407E-A947-70E740481C1C}">
                <a14:useLocalDpi xmlns:a14="http://schemas.microsoft.com/office/drawing/2010/main"/>
              </a:ext>
            </a:extLst>
          </a:blip>
          <a:srcRect/>
          <a:stretch/>
        </p:blipFill>
        <p:spPr>
          <a:xfrm>
            <a:off x="838200" y="1690688"/>
            <a:ext cx="5181600" cy="1778034"/>
          </a:xfrm>
        </p:spPr>
      </p:pic>
      <p:pic>
        <p:nvPicPr>
          <p:cNvPr id="7" name="Picture 6" descr="A picture containing shape&#10;&#10;Description automatically generated">
            <a:extLst>
              <a:ext uri="{FF2B5EF4-FFF2-40B4-BE49-F238E27FC236}">
                <a16:creationId xmlns:a16="http://schemas.microsoft.com/office/drawing/2014/main" id="{6B429010-323A-4738-1810-9A6DD66198B8}"/>
              </a:ext>
            </a:extLst>
          </p:cNvPr>
          <p:cNvPicPr>
            <a:picLocks noChangeAspect="1"/>
          </p:cNvPicPr>
          <p:nvPr/>
        </p:nvPicPr>
        <p:blipFill>
          <a:blip r:embed="rId3"/>
          <a:stretch>
            <a:fillRect/>
          </a:stretch>
        </p:blipFill>
        <p:spPr>
          <a:xfrm>
            <a:off x="6776886" y="1327754"/>
            <a:ext cx="4879258" cy="4974929"/>
          </a:xfrm>
          <a:prstGeom prst="rect">
            <a:avLst/>
          </a:prstGeom>
        </p:spPr>
      </p:pic>
      <p:sp>
        <p:nvSpPr>
          <p:cNvPr id="8" name="TextBox 7">
            <a:extLst>
              <a:ext uri="{FF2B5EF4-FFF2-40B4-BE49-F238E27FC236}">
                <a16:creationId xmlns:a16="http://schemas.microsoft.com/office/drawing/2014/main" id="{BD6BC6A5-599B-B4AF-6E1E-63D1B6E4226C}"/>
              </a:ext>
            </a:extLst>
          </p:cNvPr>
          <p:cNvSpPr txBox="1"/>
          <p:nvPr/>
        </p:nvSpPr>
        <p:spPr>
          <a:xfrm>
            <a:off x="707924" y="3815219"/>
            <a:ext cx="6068962" cy="2308324"/>
          </a:xfrm>
          <a:prstGeom prst="rect">
            <a:avLst/>
          </a:prstGeom>
          <a:noFill/>
        </p:spPr>
        <p:txBody>
          <a:bodyPr wrap="square" rtlCol="0">
            <a:spAutoFit/>
          </a:bodyPr>
          <a:lstStyle/>
          <a:p>
            <a:r>
              <a:rPr lang="en-US" sz="2400" dirty="0"/>
              <a:t>Where:</a:t>
            </a:r>
          </a:p>
          <a:p>
            <a:pPr marL="285750" indent="-285750">
              <a:buFont typeface="Arial" panose="020B0604020202020204" pitchFamily="34" charset="0"/>
              <a:buChar char="•"/>
            </a:pPr>
            <a:r>
              <a:rPr lang="en-US" sz="2400" i="1" dirty="0"/>
              <a:t>S</a:t>
            </a:r>
            <a:r>
              <a:rPr lang="en-US" sz="2400" dirty="0"/>
              <a:t> is the substrate (circles)</a:t>
            </a:r>
          </a:p>
          <a:p>
            <a:pPr marL="285750" indent="-285750">
              <a:buFont typeface="Arial" panose="020B0604020202020204" pitchFamily="34" charset="0"/>
              <a:buChar char="•"/>
            </a:pPr>
            <a:r>
              <a:rPr lang="en-US" sz="2400" i="1" dirty="0"/>
              <a:t>K</a:t>
            </a:r>
            <a:r>
              <a:rPr lang="en-US" sz="2400" dirty="0"/>
              <a:t> is a catalyst (star)</a:t>
            </a:r>
          </a:p>
          <a:p>
            <a:pPr marL="285750" indent="-285750">
              <a:buFont typeface="Arial" panose="020B0604020202020204" pitchFamily="34" charset="0"/>
              <a:buChar char="•"/>
            </a:pPr>
            <a:r>
              <a:rPr lang="en-US" sz="2400" i="1" dirty="0"/>
              <a:t>L</a:t>
            </a:r>
            <a:r>
              <a:rPr lang="en-US" sz="2400" dirty="0"/>
              <a:t> are links (squares)</a:t>
            </a:r>
          </a:p>
          <a:p>
            <a:pPr marL="285750" indent="-285750">
              <a:buFont typeface="Arial" panose="020B0604020202020204" pitchFamily="34" charset="0"/>
              <a:buChar char="•"/>
            </a:pPr>
            <a:endParaRPr lang="en-US" sz="2400" dirty="0"/>
          </a:p>
          <a:p>
            <a:r>
              <a:rPr lang="en-US" sz="2400" dirty="0"/>
              <a:t>Concatenated links (bonds) are shown as lines.</a:t>
            </a:r>
          </a:p>
        </p:txBody>
      </p:sp>
    </p:spTree>
    <p:extLst>
      <p:ext uri="{BB962C8B-B14F-4D97-AF65-F5344CB8AC3E}">
        <p14:creationId xmlns:p14="http://schemas.microsoft.com/office/powerpoint/2010/main" val="2391562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1492</TotalTime>
  <Words>872</Words>
  <Application>Microsoft Macintosh PowerPoint</Application>
  <PresentationFormat>Widescreen</PresentationFormat>
  <Paragraphs>119</Paragraphs>
  <Slides>17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Biome</vt:lpstr>
      <vt:lpstr>Calibri</vt:lpstr>
      <vt:lpstr>Calibri Light</vt:lpstr>
      <vt:lpstr>Fd42948-Identity-H</vt:lpstr>
      <vt:lpstr>Inter</vt:lpstr>
      <vt:lpstr>Söhne</vt:lpstr>
      <vt:lpstr>Office Theme</vt:lpstr>
      <vt:lpstr>Artificial Life as Controlled Disequilibrium  </vt:lpstr>
      <vt:lpstr>What is Life? ask ChatGPT</vt:lpstr>
      <vt:lpstr>Curiosity</vt:lpstr>
      <vt:lpstr>Autopoiesis</vt:lpstr>
      <vt:lpstr>Living Machines</vt:lpstr>
      <vt:lpstr>Organisational Closure</vt:lpstr>
      <vt:lpstr>Structural Closure</vt:lpstr>
      <vt:lpstr>Varela’s Cellular Automaton*</vt:lpstr>
      <vt:lpstr>Reaction rules</vt:lpstr>
      <vt:lpstr>Liquid Automata</vt:lpstr>
      <vt:lpstr>Artificial Chemistry</vt:lpstr>
      <vt:lpstr>Artificial Autopoiesis</vt:lpstr>
      <vt:lpstr>Baseline ‘chemical’ equilibrium</vt:lpstr>
      <vt:lpstr>We’re going to need a simpler model</vt:lpstr>
      <vt:lpstr>MathWorks SimBiology</vt:lpstr>
      <vt:lpstr>Sensitivity</vt:lpstr>
      <vt:lpstr>Conclusion and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Simulated Autopoiesis in Liquid Automata </dc:title>
  <dc:creator>Steve Battle</dc:creator>
  <cp:lastModifiedBy>Steve Battle</cp:lastModifiedBy>
  <cp:revision>40</cp:revision>
  <dcterms:created xsi:type="dcterms:W3CDTF">2022-07-02T10:57:14Z</dcterms:created>
  <dcterms:modified xsi:type="dcterms:W3CDTF">2023-04-12T19:24:16Z</dcterms:modified>
</cp:coreProperties>
</file>

<file path=docProps/thumbnail.jpeg>
</file>